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8" d="100"/>
          <a:sy n="118" d="100"/>
        </p:scale>
        <p:origin x="-143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950543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3" name="Google Shape;14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9" name="Google Shape;14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3" name="Google Shape;17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9" name="Google Shape;17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7" name="Google Shape;19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7" name="Google Shape;20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0" name="Google Shape;26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2" name="Google Shape;272;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9" name="Google Shape;279;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6" name="Google Shape;286;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2" name="Google Shape;292;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9" name="Google Shape;299;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3" name="Google Shape;313;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8" name="Google Shape;318;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4" name="Google Shape;324;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 name="Google Shape;329;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5" name="Google Shape;335;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1" name="Google Shape;341;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8" name="Google Shape;348;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5" name="Google Shape;355;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 name="Google Shape;361;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8" name="Google Shape;368;p3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5" name="Google Shape;375;p3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0" name="Google Shape;380;p4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7" name="Google Shape;387;p4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4" name="Google Shape;394;p4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0" name="Google Shape;400;p4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6" name="Google Shape;406;p4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2" name="Google Shape;412;p4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bg>
      <p:bgPr>
        <a:solidFill>
          <a:schemeClr val="lt1"/>
        </a:solidFill>
        <a:effectLst/>
      </p:bgPr>
    </p:bg>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2286000" y="3124200"/>
            <a:ext cx="6172200" cy="189436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3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2286000" y="5003322"/>
            <a:ext cx="6172200" cy="1371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00"/>
              </a:spcBef>
              <a:spcAft>
                <a:spcPts val="0"/>
              </a:spcAft>
              <a:buSzPts val="1260"/>
              <a:buNone/>
              <a:defRPr sz="1800" b="1">
                <a:solidFill>
                  <a:schemeClr val="dk2"/>
                </a:solidFill>
              </a:defRPr>
            </a:lvl1pPr>
            <a:lvl2pPr lvl="1" algn="ctr">
              <a:lnSpc>
                <a:spcPct val="100000"/>
              </a:lnSpc>
              <a:spcBef>
                <a:spcPts val="360"/>
              </a:spcBef>
              <a:spcAft>
                <a:spcPts val="0"/>
              </a:spcAft>
              <a:buSzPts val="1440"/>
              <a:buNone/>
              <a:defRPr/>
            </a:lvl2pPr>
            <a:lvl3pPr lvl="2" algn="ctr">
              <a:lnSpc>
                <a:spcPct val="100000"/>
              </a:lnSpc>
              <a:spcBef>
                <a:spcPts val="360"/>
              </a:spcBef>
              <a:spcAft>
                <a:spcPts val="0"/>
              </a:spcAft>
              <a:buSzPts val="1080"/>
              <a:buNone/>
              <a:defRPr/>
            </a:lvl3pPr>
            <a:lvl4pPr lvl="3" algn="ctr">
              <a:lnSpc>
                <a:spcPct val="100000"/>
              </a:lnSpc>
              <a:spcBef>
                <a:spcPts val="360"/>
              </a:spcBef>
              <a:spcAft>
                <a:spcPts val="0"/>
              </a:spcAft>
              <a:buSzPts val="1080"/>
              <a:buNone/>
              <a:defRPr/>
            </a:lvl4pPr>
            <a:lvl5pPr lvl="4" algn="ctr">
              <a:lnSpc>
                <a:spcPct val="100000"/>
              </a:lnSpc>
              <a:spcBef>
                <a:spcPts val="360"/>
              </a:spcBef>
              <a:spcAft>
                <a:spcPts val="0"/>
              </a:spcAft>
              <a:buSzPts val="1224"/>
              <a:buNone/>
              <a:defRPr/>
            </a:lvl5pPr>
            <a:lvl6pPr lvl="5" algn="ctr">
              <a:lnSpc>
                <a:spcPct val="100000"/>
              </a:lnSpc>
              <a:spcBef>
                <a:spcPts val="360"/>
              </a:spcBef>
              <a:spcAft>
                <a:spcPts val="0"/>
              </a:spcAft>
              <a:buSzPts val="1800"/>
              <a:buNone/>
              <a:defRPr/>
            </a:lvl6pPr>
            <a:lvl7pPr lvl="6" algn="ctr">
              <a:lnSpc>
                <a:spcPct val="100000"/>
              </a:lnSpc>
              <a:spcBef>
                <a:spcPts val="360"/>
              </a:spcBef>
              <a:spcAft>
                <a:spcPts val="0"/>
              </a:spcAft>
              <a:buSzPts val="108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sp>
        <p:nvSpPr>
          <p:cNvPr id="20" name="Google Shape;20;p2"/>
          <p:cNvSpPr txBox="1">
            <a:spLocks noGrp="1"/>
          </p:cNvSpPr>
          <p:nvPr>
            <p:ph type="dt" idx="10"/>
          </p:nvPr>
        </p:nvSpPr>
        <p:spPr>
          <a:xfrm rot="5400000">
            <a:off x="7764621" y="1174097"/>
            <a:ext cx="2286000" cy="3810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rot="5400000">
            <a:off x="7077269" y="4181669"/>
            <a:ext cx="3657600" cy="3840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
          <p:cNvSpPr/>
          <p:nvPr/>
        </p:nvSpPr>
        <p:spPr>
          <a:xfrm>
            <a:off x="381000" y="0"/>
            <a:ext cx="609600" cy="6858000"/>
          </a:xfrm>
          <a:prstGeom prst="rect">
            <a:avLst/>
          </a:prstGeom>
          <a:solidFill>
            <a:srgbClr val="B1C0DA">
              <a:alpha val="5333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3" name="Google Shape;23;p2"/>
          <p:cNvSpPr/>
          <p:nvPr/>
        </p:nvSpPr>
        <p:spPr>
          <a:xfrm>
            <a:off x="276336" y="0"/>
            <a:ext cx="104664" cy="6858000"/>
          </a:xfrm>
          <a:prstGeom prst="rect">
            <a:avLst/>
          </a:prstGeom>
          <a:solidFill>
            <a:srgbClr val="CFD7E7">
              <a:alpha val="3529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4" name="Google Shape;24;p2"/>
          <p:cNvSpPr/>
          <p:nvPr/>
        </p:nvSpPr>
        <p:spPr>
          <a:xfrm>
            <a:off x="990600" y="0"/>
            <a:ext cx="181872" cy="6858000"/>
          </a:xfrm>
          <a:prstGeom prst="rect">
            <a:avLst/>
          </a:prstGeom>
          <a:solidFill>
            <a:srgbClr val="CFD7E7">
              <a:alpha val="6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5" name="Google Shape;25;p2"/>
          <p:cNvSpPr/>
          <p:nvPr/>
        </p:nvSpPr>
        <p:spPr>
          <a:xfrm>
            <a:off x="1141320" y="0"/>
            <a:ext cx="230280" cy="6858000"/>
          </a:xfrm>
          <a:prstGeom prst="rect">
            <a:avLst/>
          </a:prstGeom>
          <a:solidFill>
            <a:srgbClr val="E8ECF4">
              <a:alpha val="7058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26" name="Google Shape;26;p2"/>
          <p:cNvCxnSpPr/>
          <p:nvPr/>
        </p:nvCxnSpPr>
        <p:spPr>
          <a:xfrm>
            <a:off x="106344" y="0"/>
            <a:ext cx="0" cy="6858000"/>
          </a:xfrm>
          <a:prstGeom prst="straightConnector1">
            <a:avLst/>
          </a:prstGeom>
          <a:noFill/>
          <a:ln w="57150" cap="flat" cmpd="sng">
            <a:solidFill>
              <a:srgbClr val="B1C0DA">
                <a:alpha val="72549"/>
              </a:srgbClr>
            </a:solidFill>
            <a:prstDash val="solid"/>
            <a:round/>
            <a:headEnd type="none" w="sm" len="sm"/>
            <a:tailEnd type="none" w="sm" len="sm"/>
          </a:ln>
        </p:spPr>
      </p:cxnSp>
      <p:cxnSp>
        <p:nvCxnSpPr>
          <p:cNvPr id="27" name="Google Shape;27;p2"/>
          <p:cNvCxnSpPr/>
          <p:nvPr/>
        </p:nvCxnSpPr>
        <p:spPr>
          <a:xfrm>
            <a:off x="914400" y="0"/>
            <a:ext cx="0" cy="6858000"/>
          </a:xfrm>
          <a:prstGeom prst="straightConnector1">
            <a:avLst/>
          </a:prstGeom>
          <a:noFill/>
          <a:ln w="57150" cap="flat" cmpd="sng">
            <a:solidFill>
              <a:srgbClr val="E8ECF4">
                <a:alpha val="82352"/>
              </a:srgbClr>
            </a:solidFill>
            <a:prstDash val="solid"/>
            <a:round/>
            <a:headEnd type="none" w="sm" len="sm"/>
            <a:tailEnd type="none" w="sm" len="sm"/>
          </a:ln>
        </p:spPr>
      </p:cxnSp>
      <p:cxnSp>
        <p:nvCxnSpPr>
          <p:cNvPr id="28" name="Google Shape;28;p2"/>
          <p:cNvCxnSpPr/>
          <p:nvPr/>
        </p:nvCxnSpPr>
        <p:spPr>
          <a:xfrm>
            <a:off x="854112" y="0"/>
            <a:ext cx="0" cy="6858000"/>
          </a:xfrm>
          <a:prstGeom prst="straightConnector1">
            <a:avLst/>
          </a:prstGeom>
          <a:noFill/>
          <a:ln w="57150" cap="flat" cmpd="sng">
            <a:solidFill>
              <a:srgbClr val="B1C0DA"/>
            </a:solidFill>
            <a:prstDash val="solid"/>
            <a:round/>
            <a:headEnd type="none" w="sm" len="sm"/>
            <a:tailEnd type="none" w="sm" len="sm"/>
          </a:ln>
        </p:spPr>
      </p:cxnSp>
      <p:cxnSp>
        <p:nvCxnSpPr>
          <p:cNvPr id="29" name="Google Shape;29;p2"/>
          <p:cNvCxnSpPr/>
          <p:nvPr/>
        </p:nvCxnSpPr>
        <p:spPr>
          <a:xfrm>
            <a:off x="1726640" y="0"/>
            <a:ext cx="0" cy="6858000"/>
          </a:xfrm>
          <a:prstGeom prst="straightConnector1">
            <a:avLst/>
          </a:prstGeom>
          <a:noFill/>
          <a:ln w="28575" cap="flat" cmpd="sng">
            <a:solidFill>
              <a:srgbClr val="B1C0DA">
                <a:alpha val="81568"/>
              </a:srgbClr>
            </a:solidFill>
            <a:prstDash val="solid"/>
            <a:round/>
            <a:headEnd type="none" w="sm" len="sm"/>
            <a:tailEnd type="none" w="sm" len="sm"/>
          </a:ln>
        </p:spPr>
      </p:cxnSp>
      <p:cxnSp>
        <p:nvCxnSpPr>
          <p:cNvPr id="30" name="Google Shape;30;p2"/>
          <p:cNvCxnSpPr/>
          <p:nvPr/>
        </p:nvCxnSpPr>
        <p:spPr>
          <a:xfrm>
            <a:off x="1066800" y="0"/>
            <a:ext cx="0" cy="6858000"/>
          </a:xfrm>
          <a:prstGeom prst="straightConnector1">
            <a:avLst/>
          </a:prstGeom>
          <a:noFill/>
          <a:ln w="9525" cap="flat" cmpd="sng">
            <a:solidFill>
              <a:srgbClr val="B1C0DA"/>
            </a:solidFill>
            <a:prstDash val="solid"/>
            <a:round/>
            <a:headEnd type="none" w="sm" len="sm"/>
            <a:tailEnd type="none" w="sm" len="sm"/>
          </a:ln>
        </p:spPr>
      </p:cxnSp>
      <p:cxnSp>
        <p:nvCxnSpPr>
          <p:cNvPr id="31" name="Google Shape;31;p2"/>
          <p:cNvCxnSpPr/>
          <p:nvPr/>
        </p:nvCxnSpPr>
        <p:spPr>
          <a:xfrm>
            <a:off x="9113856" y="0"/>
            <a:ext cx="0" cy="6858000"/>
          </a:xfrm>
          <a:prstGeom prst="straightConnector1">
            <a:avLst/>
          </a:prstGeom>
          <a:noFill/>
          <a:ln w="57150" cap="flat" cmpd="thickThin">
            <a:solidFill>
              <a:srgbClr val="B1C0DA"/>
            </a:solidFill>
            <a:prstDash val="solid"/>
            <a:round/>
            <a:headEnd type="none" w="sm" len="sm"/>
            <a:tailEnd type="none" w="sm" len="sm"/>
          </a:ln>
        </p:spPr>
      </p:cxnSp>
      <p:sp>
        <p:nvSpPr>
          <p:cNvPr id="32" name="Google Shape;32;p2"/>
          <p:cNvSpPr/>
          <p:nvPr/>
        </p:nvSpPr>
        <p:spPr>
          <a:xfrm>
            <a:off x="1219200" y="0"/>
            <a:ext cx="76200" cy="6858000"/>
          </a:xfrm>
          <a:prstGeom prst="rect">
            <a:avLst/>
          </a:prstGeom>
          <a:solidFill>
            <a:srgbClr val="B1C0DA">
              <a:alpha val="5058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3" name="Google Shape;33;p2"/>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4" name="Google Shape;34;p2"/>
          <p:cNvSpPr/>
          <p:nvPr/>
        </p:nvSpPr>
        <p:spPr>
          <a:xfrm>
            <a:off x="1309632"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5" name="Google Shape;35;p2"/>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6" name="Google Shape;36;p2"/>
          <p:cNvSpPr/>
          <p:nvPr/>
        </p:nvSpPr>
        <p:spPr>
          <a:xfrm>
            <a:off x="1664208" y="5788152"/>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7" name="Google Shape;37;p2"/>
          <p:cNvSpPr/>
          <p:nvPr/>
        </p:nvSpPr>
        <p:spPr>
          <a:xfrm>
            <a:off x="1905000" y="4495800"/>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38" name="Google Shape;38;p2"/>
          <p:cNvSpPr txBox="1">
            <a:spLocks noGrp="1"/>
          </p:cNvSpPr>
          <p:nvPr>
            <p:ph type="sldNum" idx="12"/>
          </p:nvPr>
        </p:nvSpPr>
        <p:spPr>
          <a:xfrm>
            <a:off x="1325544" y="4928702"/>
            <a:ext cx="609600" cy="51752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2" name="Google Shape;42;p3"/>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44" name="Google Shape;44;p3"/>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4"/>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50" name="Google Shape;50;p4"/>
          <p:cNvSpPr txBox="1">
            <a:spLocks noGrp="1"/>
          </p:cNvSpPr>
          <p:nvPr>
            <p:ph type="body" idx="1"/>
          </p:nvPr>
        </p:nvSpPr>
        <p:spPr>
          <a:xfrm>
            <a:off x="457200" y="1600200"/>
            <a:ext cx="3657600" cy="45720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4"/>
          <p:cNvSpPr txBox="1">
            <a:spLocks noGrp="1"/>
          </p:cNvSpPr>
          <p:nvPr>
            <p:ph type="body" idx="2"/>
          </p:nvPr>
        </p:nvSpPr>
        <p:spPr>
          <a:xfrm>
            <a:off x="4270248" y="1600200"/>
            <a:ext cx="3657600" cy="45720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52"/>
        <p:cNvGrpSpPr/>
        <p:nvPr/>
      </p:nvGrpSpPr>
      <p:grpSpPr>
        <a:xfrm>
          <a:off x="0" y="0"/>
          <a:ext cx="0" cy="0"/>
          <a:chOff x="0" y="0"/>
          <a:chExt cx="0" cy="0"/>
        </a:xfrm>
      </p:grpSpPr>
      <p:sp>
        <p:nvSpPr>
          <p:cNvPr id="53" name="Google Shape;53;p5"/>
          <p:cNvSpPr txBox="1">
            <a:spLocks noGrp="1"/>
          </p:cNvSpPr>
          <p:nvPr>
            <p:ph type="title"/>
          </p:nvPr>
        </p:nvSpPr>
        <p:spPr>
          <a:xfrm>
            <a:off x="457200" y="273050"/>
            <a:ext cx="75438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3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5"/>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5"/>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57" name="Google Shape;57;p5"/>
          <p:cNvSpPr txBox="1">
            <a:spLocks noGrp="1"/>
          </p:cNvSpPr>
          <p:nvPr>
            <p:ph type="body" idx="1"/>
          </p:nvPr>
        </p:nvSpPr>
        <p:spPr>
          <a:xfrm>
            <a:off x="457200" y="2362200"/>
            <a:ext cx="3657600" cy="38862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8" name="Google Shape;58;p5"/>
          <p:cNvSpPr txBox="1">
            <a:spLocks noGrp="1"/>
          </p:cNvSpPr>
          <p:nvPr>
            <p:ph type="body" idx="2"/>
          </p:nvPr>
        </p:nvSpPr>
        <p:spPr>
          <a:xfrm>
            <a:off x="4371975" y="2362200"/>
            <a:ext cx="3657600" cy="38862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9" name="Google Shape;59;p5"/>
          <p:cNvSpPr>
            <a:spLocks noGrp="1"/>
          </p:cNvSpPr>
          <p:nvPr>
            <p:ph type="body" idx="3"/>
          </p:nvPr>
        </p:nvSpPr>
        <p:spPr>
          <a:xfrm>
            <a:off x="4572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lvl1pPr marL="457200" lvl="0" indent="-228600" algn="l">
              <a:lnSpc>
                <a:spcPct val="100000"/>
              </a:lnSpc>
              <a:spcBef>
                <a:spcPts val="600"/>
              </a:spcBef>
              <a:spcAft>
                <a:spcPts val="0"/>
              </a:spcAft>
              <a:buSzPts val="1400"/>
              <a:buFont typeface="Times New Roman"/>
              <a:buNone/>
              <a:defRPr sz="2000" b="1">
                <a:solidFill>
                  <a:srgbClr val="FFFFFF"/>
                </a:solidFill>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0" name="Google Shape;60;p5"/>
          <p:cNvSpPr>
            <a:spLocks noGrp="1"/>
          </p:cNvSpPr>
          <p:nvPr>
            <p:ph type="body" idx="4"/>
          </p:nvPr>
        </p:nvSpPr>
        <p:spPr>
          <a:xfrm>
            <a:off x="43434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lvl1pPr marL="457200" lvl="0" indent="-228600" algn="l">
              <a:lnSpc>
                <a:spcPct val="100000"/>
              </a:lnSpc>
              <a:spcBef>
                <a:spcPts val="600"/>
              </a:spcBef>
              <a:spcAft>
                <a:spcPts val="0"/>
              </a:spcAft>
              <a:buSzPts val="1400"/>
              <a:buFont typeface="Times New Roman"/>
              <a:buNone/>
              <a:defRPr sz="2000" b="1">
                <a:solidFill>
                  <a:srgbClr val="FFFFFF"/>
                </a:solidFill>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ölüm Üstbilgisi" type="secHead">
  <p:cSld name="SECTION_HEADER">
    <p:bg>
      <p:bgPr>
        <a:solidFill>
          <a:schemeClr val="dk2"/>
        </a:solidFill>
        <a:effectLst/>
      </p:bgPr>
    </p:bg>
    <p:spTree>
      <p:nvGrpSpPr>
        <p:cNvPr id="1" name="Shape 61"/>
        <p:cNvGrpSpPr/>
        <p:nvPr/>
      </p:nvGrpSpPr>
      <p:grpSpPr>
        <a:xfrm>
          <a:off x="0" y="0"/>
          <a:ext cx="0" cy="0"/>
          <a:chOff x="0" y="0"/>
          <a:chExt cx="0" cy="0"/>
        </a:xfrm>
      </p:grpSpPr>
      <p:sp>
        <p:nvSpPr>
          <p:cNvPr id="62" name="Google Shape;62;p6"/>
          <p:cNvSpPr txBox="1">
            <a:spLocks noGrp="1"/>
          </p:cNvSpPr>
          <p:nvPr>
            <p:ph type="title"/>
          </p:nvPr>
        </p:nvSpPr>
        <p:spPr>
          <a:xfrm>
            <a:off x="2286000" y="2895600"/>
            <a:ext cx="6172200" cy="205359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3000"/>
              <a:buFont typeface="Arial"/>
              <a:buNone/>
              <a:defRPr sz="3000" b="1"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
          <p:cNvSpPr txBox="1">
            <a:spLocks noGrp="1"/>
          </p:cNvSpPr>
          <p:nvPr>
            <p:ph type="body" idx="1"/>
          </p:nvPr>
        </p:nvSpPr>
        <p:spPr>
          <a:xfrm>
            <a:off x="2286000" y="5010150"/>
            <a:ext cx="6172200" cy="13716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260"/>
              <a:buNone/>
              <a:defRPr sz="1800" b="1">
                <a:solidFill>
                  <a:schemeClr val="lt2"/>
                </a:solidFill>
              </a:defRPr>
            </a:lvl1pPr>
            <a:lvl2pPr marL="914400" lvl="1" indent="-228600" algn="l">
              <a:lnSpc>
                <a:spcPct val="100000"/>
              </a:lnSpc>
              <a:spcBef>
                <a:spcPts val="360"/>
              </a:spcBef>
              <a:spcAft>
                <a:spcPts val="0"/>
              </a:spcAft>
              <a:buSzPts val="1440"/>
              <a:buNone/>
              <a:defRPr sz="1800">
                <a:solidFill>
                  <a:schemeClr val="lt1"/>
                </a:solidFill>
              </a:defRPr>
            </a:lvl2pPr>
            <a:lvl3pPr marL="1371600" lvl="2" indent="-228600" algn="l">
              <a:lnSpc>
                <a:spcPct val="100000"/>
              </a:lnSpc>
              <a:spcBef>
                <a:spcPts val="320"/>
              </a:spcBef>
              <a:spcAft>
                <a:spcPts val="0"/>
              </a:spcAft>
              <a:buSzPts val="960"/>
              <a:buNone/>
              <a:defRPr sz="1600">
                <a:solidFill>
                  <a:schemeClr val="lt1"/>
                </a:solidFill>
              </a:defRPr>
            </a:lvl3pPr>
            <a:lvl4pPr marL="1828800" lvl="3" indent="-228600" algn="l">
              <a:lnSpc>
                <a:spcPct val="100000"/>
              </a:lnSpc>
              <a:spcBef>
                <a:spcPts val="280"/>
              </a:spcBef>
              <a:spcAft>
                <a:spcPts val="0"/>
              </a:spcAft>
              <a:buSzPts val="840"/>
              <a:buNone/>
              <a:defRPr sz="1400">
                <a:solidFill>
                  <a:schemeClr val="lt1"/>
                </a:solidFill>
              </a:defRPr>
            </a:lvl4pPr>
            <a:lvl5pPr marL="2286000" lvl="4" indent="-228600" algn="l">
              <a:lnSpc>
                <a:spcPct val="100000"/>
              </a:lnSpc>
              <a:spcBef>
                <a:spcPts val="280"/>
              </a:spcBef>
              <a:spcAft>
                <a:spcPts val="0"/>
              </a:spcAft>
              <a:buSzPts val="952"/>
              <a:buNone/>
              <a:defRPr sz="1400">
                <a:solidFill>
                  <a:schemeClr val="lt1"/>
                </a:solidFill>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4" name="Google Shape;64;p6"/>
          <p:cNvSpPr txBox="1">
            <a:spLocks noGrp="1"/>
          </p:cNvSpPr>
          <p:nvPr>
            <p:ph type="dt" idx="10"/>
          </p:nvPr>
        </p:nvSpPr>
        <p:spPr>
          <a:xfrm rot="5400000">
            <a:off x="7763256" y="1170432"/>
            <a:ext cx="2286000" cy="3810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
          <p:cNvSpPr txBox="1">
            <a:spLocks noGrp="1"/>
          </p:cNvSpPr>
          <p:nvPr>
            <p:ph type="ftr" idx="11"/>
          </p:nvPr>
        </p:nvSpPr>
        <p:spPr>
          <a:xfrm rot="5400000">
            <a:off x="7077456" y="4178808"/>
            <a:ext cx="3657600" cy="38404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
          <p:cNvSpPr/>
          <p:nvPr/>
        </p:nvSpPr>
        <p:spPr>
          <a:xfrm>
            <a:off x="381000" y="0"/>
            <a:ext cx="609600" cy="6858000"/>
          </a:xfrm>
          <a:prstGeom prst="rect">
            <a:avLst/>
          </a:prstGeom>
          <a:solidFill>
            <a:srgbClr val="B1C0DA">
              <a:alpha val="5333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67" name="Google Shape;67;p6"/>
          <p:cNvSpPr/>
          <p:nvPr/>
        </p:nvSpPr>
        <p:spPr>
          <a:xfrm>
            <a:off x="276336" y="0"/>
            <a:ext cx="104664" cy="6858000"/>
          </a:xfrm>
          <a:prstGeom prst="rect">
            <a:avLst/>
          </a:prstGeom>
          <a:solidFill>
            <a:srgbClr val="CFD7E7">
              <a:alpha val="3529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68" name="Google Shape;68;p6"/>
          <p:cNvSpPr/>
          <p:nvPr/>
        </p:nvSpPr>
        <p:spPr>
          <a:xfrm>
            <a:off x="990600" y="0"/>
            <a:ext cx="181872" cy="6858000"/>
          </a:xfrm>
          <a:prstGeom prst="rect">
            <a:avLst/>
          </a:prstGeom>
          <a:solidFill>
            <a:srgbClr val="CFD7E7">
              <a:alpha val="6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69" name="Google Shape;69;p6"/>
          <p:cNvSpPr/>
          <p:nvPr/>
        </p:nvSpPr>
        <p:spPr>
          <a:xfrm>
            <a:off x="1141320" y="0"/>
            <a:ext cx="230280" cy="6858000"/>
          </a:xfrm>
          <a:prstGeom prst="rect">
            <a:avLst/>
          </a:prstGeom>
          <a:solidFill>
            <a:srgbClr val="E8ECF4">
              <a:alpha val="7058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70" name="Google Shape;70;p6"/>
          <p:cNvCxnSpPr/>
          <p:nvPr/>
        </p:nvCxnSpPr>
        <p:spPr>
          <a:xfrm>
            <a:off x="106344" y="0"/>
            <a:ext cx="0" cy="6858000"/>
          </a:xfrm>
          <a:prstGeom prst="straightConnector1">
            <a:avLst/>
          </a:prstGeom>
          <a:noFill/>
          <a:ln w="57150" cap="flat" cmpd="sng">
            <a:solidFill>
              <a:srgbClr val="B1C0DA">
                <a:alpha val="72549"/>
              </a:srgbClr>
            </a:solidFill>
            <a:prstDash val="solid"/>
            <a:round/>
            <a:headEnd type="none" w="sm" len="sm"/>
            <a:tailEnd type="none" w="sm" len="sm"/>
          </a:ln>
        </p:spPr>
      </p:cxnSp>
      <p:cxnSp>
        <p:nvCxnSpPr>
          <p:cNvPr id="71" name="Google Shape;71;p6"/>
          <p:cNvCxnSpPr/>
          <p:nvPr/>
        </p:nvCxnSpPr>
        <p:spPr>
          <a:xfrm>
            <a:off x="914400" y="0"/>
            <a:ext cx="0" cy="6858000"/>
          </a:xfrm>
          <a:prstGeom prst="straightConnector1">
            <a:avLst/>
          </a:prstGeom>
          <a:noFill/>
          <a:ln w="57150" cap="flat" cmpd="sng">
            <a:solidFill>
              <a:srgbClr val="E8ECF4">
                <a:alpha val="82352"/>
              </a:srgbClr>
            </a:solidFill>
            <a:prstDash val="solid"/>
            <a:round/>
            <a:headEnd type="none" w="sm" len="sm"/>
            <a:tailEnd type="none" w="sm" len="sm"/>
          </a:ln>
        </p:spPr>
      </p:cxnSp>
      <p:cxnSp>
        <p:nvCxnSpPr>
          <p:cNvPr id="72" name="Google Shape;72;p6"/>
          <p:cNvCxnSpPr/>
          <p:nvPr/>
        </p:nvCxnSpPr>
        <p:spPr>
          <a:xfrm>
            <a:off x="854112" y="0"/>
            <a:ext cx="0" cy="6858000"/>
          </a:xfrm>
          <a:prstGeom prst="straightConnector1">
            <a:avLst/>
          </a:prstGeom>
          <a:noFill/>
          <a:ln w="57150" cap="flat" cmpd="sng">
            <a:solidFill>
              <a:srgbClr val="B1C0DA"/>
            </a:solidFill>
            <a:prstDash val="solid"/>
            <a:round/>
            <a:headEnd type="none" w="sm" len="sm"/>
            <a:tailEnd type="none" w="sm" len="sm"/>
          </a:ln>
        </p:spPr>
      </p:cxnSp>
      <p:cxnSp>
        <p:nvCxnSpPr>
          <p:cNvPr id="73" name="Google Shape;73;p6"/>
          <p:cNvCxnSpPr/>
          <p:nvPr/>
        </p:nvCxnSpPr>
        <p:spPr>
          <a:xfrm>
            <a:off x="1726640" y="0"/>
            <a:ext cx="0" cy="6858000"/>
          </a:xfrm>
          <a:prstGeom prst="straightConnector1">
            <a:avLst/>
          </a:prstGeom>
          <a:noFill/>
          <a:ln w="28575" cap="flat" cmpd="sng">
            <a:solidFill>
              <a:srgbClr val="B1C0DA">
                <a:alpha val="81568"/>
              </a:srgbClr>
            </a:solidFill>
            <a:prstDash val="solid"/>
            <a:round/>
            <a:headEnd type="none" w="sm" len="sm"/>
            <a:tailEnd type="none" w="sm" len="sm"/>
          </a:ln>
        </p:spPr>
      </p:cxnSp>
      <p:cxnSp>
        <p:nvCxnSpPr>
          <p:cNvPr id="74" name="Google Shape;74;p6"/>
          <p:cNvCxnSpPr/>
          <p:nvPr/>
        </p:nvCxnSpPr>
        <p:spPr>
          <a:xfrm>
            <a:off x="1066800" y="0"/>
            <a:ext cx="0" cy="6858000"/>
          </a:xfrm>
          <a:prstGeom prst="straightConnector1">
            <a:avLst/>
          </a:prstGeom>
          <a:noFill/>
          <a:ln w="9525" cap="flat" cmpd="sng">
            <a:solidFill>
              <a:srgbClr val="B1C0DA"/>
            </a:solidFill>
            <a:prstDash val="solid"/>
            <a:round/>
            <a:headEnd type="none" w="sm" len="sm"/>
            <a:tailEnd type="none" w="sm" len="sm"/>
          </a:ln>
        </p:spPr>
      </p:cxnSp>
      <p:sp>
        <p:nvSpPr>
          <p:cNvPr id="75" name="Google Shape;75;p6"/>
          <p:cNvSpPr/>
          <p:nvPr/>
        </p:nvSpPr>
        <p:spPr>
          <a:xfrm>
            <a:off x="1219200" y="0"/>
            <a:ext cx="76200" cy="6858000"/>
          </a:xfrm>
          <a:prstGeom prst="rect">
            <a:avLst/>
          </a:prstGeom>
          <a:solidFill>
            <a:srgbClr val="B1C0DA">
              <a:alpha val="5058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76" name="Google Shape;76;p6"/>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77" name="Google Shape;77;p6"/>
          <p:cNvSpPr/>
          <p:nvPr/>
        </p:nvSpPr>
        <p:spPr>
          <a:xfrm>
            <a:off x="1324704"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78" name="Google Shape;78;p6"/>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79" name="Google Shape;79;p6"/>
          <p:cNvSpPr/>
          <p:nvPr/>
        </p:nvSpPr>
        <p:spPr>
          <a:xfrm>
            <a:off x="1664208" y="5791200"/>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80" name="Google Shape;80;p6"/>
          <p:cNvSpPr/>
          <p:nvPr/>
        </p:nvSpPr>
        <p:spPr>
          <a:xfrm>
            <a:off x="1879040" y="4479888"/>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81" name="Google Shape;81;p6"/>
          <p:cNvCxnSpPr/>
          <p:nvPr/>
        </p:nvCxnSpPr>
        <p:spPr>
          <a:xfrm>
            <a:off x="9097944" y="0"/>
            <a:ext cx="0" cy="6858000"/>
          </a:xfrm>
          <a:prstGeom prst="straightConnector1">
            <a:avLst/>
          </a:prstGeom>
          <a:noFill/>
          <a:ln w="57150" cap="flat" cmpd="thickThin">
            <a:solidFill>
              <a:srgbClr val="B1C0DA"/>
            </a:solidFill>
            <a:prstDash val="solid"/>
            <a:round/>
            <a:headEnd type="none" w="sm" len="sm"/>
            <a:tailEnd type="none" w="sm" len="sm"/>
          </a:ln>
        </p:spPr>
      </p:cxnSp>
      <p:sp>
        <p:nvSpPr>
          <p:cNvPr id="82" name="Google Shape;82;p6"/>
          <p:cNvSpPr txBox="1">
            <a:spLocks noGrp="1"/>
          </p:cNvSpPr>
          <p:nvPr>
            <p:ph type="sldNum" idx="12"/>
          </p:nvPr>
        </p:nvSpPr>
        <p:spPr>
          <a:xfrm>
            <a:off x="1340616" y="4928702"/>
            <a:ext cx="609600" cy="51752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83"/>
        <p:cNvGrpSpPr/>
        <p:nvPr/>
      </p:nvGrpSpPr>
      <p:grpSpPr>
        <a:xfrm>
          <a:off x="0" y="0"/>
          <a:ext cx="0" cy="0"/>
          <a:chOff x="0" y="0"/>
          <a:chExt cx="0" cy="0"/>
        </a:xfrm>
      </p:grpSpPr>
      <p:sp>
        <p:nvSpPr>
          <p:cNvPr id="84" name="Google Shape;84;p7"/>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7"/>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7"/>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87" name="Google Shape;87;p7"/>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88"/>
        <p:cNvGrpSpPr/>
        <p:nvPr/>
      </p:nvGrpSpPr>
      <p:grpSpPr>
        <a:xfrm>
          <a:off x="0" y="0"/>
          <a:ext cx="0" cy="0"/>
          <a:chOff x="0" y="0"/>
          <a:chExt cx="0" cy="0"/>
        </a:xfrm>
      </p:grpSpPr>
      <p:sp>
        <p:nvSpPr>
          <p:cNvPr id="89" name="Google Shape;89;p8"/>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8"/>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8"/>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şlıklı İçerik" type="objTx">
  <p:cSld name="OBJECT_WITH_CAPTION_TEXT">
    <p:bg>
      <p:bgPr>
        <a:solidFill>
          <a:schemeClr val="lt1"/>
        </a:solidFill>
        <a:effectLst/>
      </p:bgPr>
    </p:bg>
    <p:spTree>
      <p:nvGrpSpPr>
        <p:cNvPr id="1" name="Shape 92"/>
        <p:cNvGrpSpPr/>
        <p:nvPr/>
      </p:nvGrpSpPr>
      <p:grpSpPr>
        <a:xfrm>
          <a:off x="0" y="0"/>
          <a:ext cx="0" cy="0"/>
          <a:chOff x="0" y="0"/>
          <a:chExt cx="0" cy="0"/>
        </a:xfrm>
      </p:grpSpPr>
      <p:cxnSp>
        <p:nvCxnSpPr>
          <p:cNvPr id="93" name="Google Shape;93;p9"/>
          <p:cNvCxnSpPr/>
          <p:nvPr/>
        </p:nvCxnSpPr>
        <p:spPr>
          <a:xfrm>
            <a:off x="8763000" y="0"/>
            <a:ext cx="0" cy="6858000"/>
          </a:xfrm>
          <a:prstGeom prst="straightConnector1">
            <a:avLst/>
          </a:prstGeom>
          <a:noFill/>
          <a:ln w="38100" cap="flat" cmpd="sng">
            <a:solidFill>
              <a:srgbClr val="B1C0DA">
                <a:alpha val="92549"/>
              </a:srgbClr>
            </a:solidFill>
            <a:prstDash val="solid"/>
            <a:round/>
            <a:headEnd type="none" w="sm" len="sm"/>
            <a:tailEnd type="none" w="sm" len="sm"/>
          </a:ln>
        </p:spPr>
      </p:cxnSp>
      <p:sp>
        <p:nvSpPr>
          <p:cNvPr id="94" name="Google Shape;94;p9"/>
          <p:cNvSpPr txBox="1">
            <a:spLocks noGrp="1"/>
          </p:cNvSpPr>
          <p:nvPr>
            <p:ph type="title"/>
          </p:nvPr>
        </p:nvSpPr>
        <p:spPr>
          <a:xfrm rot="5400000">
            <a:off x="3371850" y="3200400"/>
            <a:ext cx="630936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2000"/>
              <a:buFont typeface="Arial"/>
              <a:buNone/>
              <a:defRPr sz="2000" b="1"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9"/>
          <p:cNvSpPr txBox="1">
            <a:spLocks noGrp="1"/>
          </p:cNvSpPr>
          <p:nvPr>
            <p:ph type="body" idx="1"/>
          </p:nvPr>
        </p:nvSpPr>
        <p:spPr>
          <a:xfrm>
            <a:off x="6812280" y="274320"/>
            <a:ext cx="1527048" cy="498348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84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200"/>
              </a:spcBef>
              <a:spcAft>
                <a:spcPts val="0"/>
              </a:spcAft>
              <a:buSzPts val="600"/>
              <a:buNone/>
              <a:defRPr sz="1000"/>
            </a:lvl3pPr>
            <a:lvl4pPr marL="1828800" lvl="3" indent="-228600" algn="l">
              <a:lnSpc>
                <a:spcPct val="100000"/>
              </a:lnSpc>
              <a:spcBef>
                <a:spcPts val="180"/>
              </a:spcBef>
              <a:spcAft>
                <a:spcPts val="0"/>
              </a:spcAft>
              <a:buSzPts val="540"/>
              <a:buNone/>
              <a:defRPr sz="900"/>
            </a:lvl4pPr>
            <a:lvl5pPr marL="2286000" lvl="4" indent="-228600" algn="l">
              <a:lnSpc>
                <a:spcPct val="100000"/>
              </a:lnSpc>
              <a:spcBef>
                <a:spcPts val="180"/>
              </a:spcBef>
              <a:spcAft>
                <a:spcPts val="0"/>
              </a:spcAft>
              <a:buSzPts val="612"/>
              <a:buNone/>
              <a:defRPr sz="900"/>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cxnSp>
        <p:nvCxnSpPr>
          <p:cNvPr id="96" name="Google Shape;96;p9"/>
          <p:cNvCxnSpPr/>
          <p:nvPr/>
        </p:nvCxnSpPr>
        <p:spPr>
          <a:xfrm>
            <a:off x="6248400" y="0"/>
            <a:ext cx="0" cy="6858000"/>
          </a:xfrm>
          <a:prstGeom prst="straightConnector1">
            <a:avLst/>
          </a:prstGeom>
          <a:noFill/>
          <a:ln w="38100" cap="flat" cmpd="sng">
            <a:solidFill>
              <a:srgbClr val="B1C0DA"/>
            </a:solidFill>
            <a:prstDash val="solid"/>
            <a:round/>
            <a:headEnd type="none" w="sm" len="sm"/>
            <a:tailEnd type="none" w="sm" len="sm"/>
          </a:ln>
        </p:spPr>
      </p:cxnSp>
      <p:cxnSp>
        <p:nvCxnSpPr>
          <p:cNvPr id="97" name="Google Shape;97;p9"/>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cxnSp>
        <p:nvCxnSpPr>
          <p:cNvPr id="98" name="Google Shape;98;p9"/>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99" name="Google Shape;99;p9"/>
          <p:cNvSpPr/>
          <p:nvPr/>
        </p:nvSpPr>
        <p:spPr>
          <a:xfrm>
            <a:off x="8839200" y="0"/>
            <a:ext cx="304800" cy="6858000"/>
          </a:xfrm>
          <a:prstGeom prst="rect">
            <a:avLst/>
          </a:prstGeom>
          <a:solidFill>
            <a:srgbClr val="B1C0DA">
              <a:alpha val="8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100" name="Google Shape;100;p9"/>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01" name="Google Shape;101;p9"/>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02" name="Google Shape;102;p9"/>
          <p:cNvSpPr txBox="1">
            <a:spLocks noGrp="1"/>
          </p:cNvSpPr>
          <p:nvPr>
            <p:ph type="body" idx="2"/>
          </p:nvPr>
        </p:nvSpPr>
        <p:spPr>
          <a:xfrm>
            <a:off x="304800" y="274320"/>
            <a:ext cx="5638800" cy="632764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03" name="Google Shape;103;p9"/>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9"/>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105" name="Google Shape;105;p9"/>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şlıklı Resim" type="picTx">
  <p:cSld name="PICTURE_WITH_CAPTION_TEXT">
    <p:spTree>
      <p:nvGrpSpPr>
        <p:cNvPr id="1" name="Shape 106"/>
        <p:cNvGrpSpPr/>
        <p:nvPr/>
      </p:nvGrpSpPr>
      <p:grpSpPr>
        <a:xfrm>
          <a:off x="0" y="0"/>
          <a:ext cx="0" cy="0"/>
          <a:chOff x="0" y="0"/>
          <a:chExt cx="0" cy="0"/>
        </a:xfrm>
      </p:grpSpPr>
      <p:cxnSp>
        <p:nvCxnSpPr>
          <p:cNvPr id="107" name="Google Shape;107;p10"/>
          <p:cNvCxnSpPr/>
          <p:nvPr/>
        </p:nvCxnSpPr>
        <p:spPr>
          <a:xfrm>
            <a:off x="8763000" y="0"/>
            <a:ext cx="0" cy="6858000"/>
          </a:xfrm>
          <a:prstGeom prst="straightConnector1">
            <a:avLst/>
          </a:prstGeom>
          <a:noFill/>
          <a:ln w="38100" cap="flat" cmpd="sng">
            <a:solidFill>
              <a:srgbClr val="B1C0DA"/>
            </a:solidFill>
            <a:prstDash val="solid"/>
            <a:round/>
            <a:headEnd type="none" w="sm" len="sm"/>
            <a:tailEnd type="none" w="sm" len="sm"/>
          </a:ln>
        </p:spPr>
      </p:cxnSp>
      <p:sp>
        <p:nvSpPr>
          <p:cNvPr id="108" name="Google Shape;108;p10"/>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09" name="Google Shape;109;p10"/>
          <p:cNvSpPr txBox="1">
            <a:spLocks noGrp="1"/>
          </p:cNvSpPr>
          <p:nvPr>
            <p:ph type="title"/>
          </p:nvPr>
        </p:nvSpPr>
        <p:spPr>
          <a:xfrm rot="5400000">
            <a:off x="3350133" y="3200400"/>
            <a:ext cx="630936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0"/>
          <p:cNvSpPr>
            <a:spLocks noGrp="1"/>
          </p:cNvSpPr>
          <p:nvPr>
            <p:ph type="pic" idx="2"/>
          </p:nvPr>
        </p:nvSpPr>
        <p:spPr>
          <a:xfrm>
            <a:off x="0" y="0"/>
            <a:ext cx="6172200" cy="68580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100000"/>
              </a:lnSpc>
              <a:spcBef>
                <a:spcPts val="600"/>
              </a:spcBef>
              <a:spcAft>
                <a:spcPts val="0"/>
              </a:spcAft>
              <a:buClr>
                <a:schemeClr val="accent1"/>
              </a:buClr>
              <a:buSzPts val="2240"/>
              <a:buFont typeface="Noto Sans Symbols"/>
              <a:buNone/>
              <a:defRPr sz="3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420"/>
              </a:spcBef>
              <a:spcAft>
                <a:spcPts val="0"/>
              </a:spcAft>
              <a:buClr>
                <a:schemeClr val="accent1"/>
              </a:buClr>
              <a:buSzPts val="1680"/>
              <a:buFont typeface="Noto Sans Symbols"/>
              <a:buChar char="⚫"/>
              <a:defRPr sz="21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360"/>
              </a:spcBef>
              <a:spcAft>
                <a:spcPts val="0"/>
              </a:spcAft>
              <a:buClr>
                <a:srgbClr val="4571A5"/>
              </a:buClr>
              <a:buSzPts val="1080"/>
              <a:buFont typeface="Noto Sans Symbols"/>
              <a:buChar char="🞆"/>
              <a:defRPr sz="18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360"/>
              </a:spcBef>
              <a:spcAft>
                <a:spcPts val="0"/>
              </a:spcAft>
              <a:buClr>
                <a:srgbClr val="B1C0DA"/>
              </a:buClr>
              <a:buSzPts val="1080"/>
              <a:buFont typeface="Noto Sans Symbols"/>
              <a:buChar char="🞆"/>
              <a:defRPr sz="1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320"/>
              </a:spcBef>
              <a:spcAft>
                <a:spcPts val="0"/>
              </a:spcAft>
              <a:buClr>
                <a:srgbClr val="DCB1B0"/>
              </a:buClr>
              <a:buSzPts val="1088"/>
              <a:buFont typeface="Noto Sans Symbols"/>
              <a:buChar char="⚫"/>
              <a:defRPr sz="16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320"/>
              </a:spcBef>
              <a:spcAft>
                <a:spcPts val="0"/>
              </a:spcAft>
              <a:buClr>
                <a:schemeClr val="accent1"/>
              </a:buClr>
              <a:buSzPts val="1600"/>
              <a:buFont typeface="Times New Roman"/>
              <a:buChar char="•"/>
              <a:defRPr sz="1600" b="0" i="0" u="none" strike="noStrike" cap="none">
                <a:solidFill>
                  <a:schemeClr val="dk2"/>
                </a:solidFill>
                <a:latin typeface="Times New Roman"/>
                <a:ea typeface="Times New Roman"/>
                <a:cs typeface="Times New Roman"/>
                <a:sym typeface="Times New Roman"/>
              </a:defRPr>
            </a:lvl6pPr>
            <a:lvl7pPr marR="0" lvl="6" algn="l" rtl="0">
              <a:lnSpc>
                <a:spcPct val="100000"/>
              </a:lnSpc>
              <a:spcBef>
                <a:spcPts val="280"/>
              </a:spcBef>
              <a:spcAft>
                <a:spcPts val="0"/>
              </a:spcAft>
              <a:buClr>
                <a:srgbClr val="B1C0DA"/>
              </a:buClr>
              <a:buSzPts val="840"/>
              <a:buFont typeface="Noto Sans Symbols"/>
              <a:buChar char="⚪"/>
              <a:defRPr sz="1400" b="0" i="0" u="none" strike="noStrike" cap="none">
                <a:solidFill>
                  <a:schemeClr val="dk2"/>
                </a:solidFill>
                <a:latin typeface="Times New Roman"/>
                <a:ea typeface="Times New Roman"/>
                <a:cs typeface="Times New Roman"/>
                <a:sym typeface="Times New Roman"/>
              </a:defRPr>
            </a:lvl7pPr>
            <a:lvl8pPr marR="0" lvl="7" algn="l" rtl="0">
              <a:lnSpc>
                <a:spcPct val="100000"/>
              </a:lnSpc>
              <a:spcBef>
                <a:spcPts val="280"/>
              </a:spcBef>
              <a:spcAft>
                <a:spcPts val="0"/>
              </a:spcAft>
              <a:buClr>
                <a:schemeClr val="accent2"/>
              </a:buClr>
              <a:buSzPts val="1400"/>
              <a:buFont typeface="Times New Roman"/>
              <a:buChar char="•"/>
              <a:defRPr sz="1400" b="0" i="0" u="none" strike="noStrike" cap="small">
                <a:solidFill>
                  <a:schemeClr val="dk2"/>
                </a:solidFill>
                <a:latin typeface="Times New Roman"/>
                <a:ea typeface="Times New Roman"/>
                <a:cs typeface="Times New Roman"/>
                <a:sym typeface="Times New Roman"/>
              </a:defRPr>
            </a:lvl8pPr>
            <a:lvl9pPr marR="0" lvl="8" algn="l" rtl="0">
              <a:lnSpc>
                <a:spcPct val="100000"/>
              </a:lnSpc>
              <a:spcBef>
                <a:spcPts val="280"/>
              </a:spcBef>
              <a:spcAft>
                <a:spcPts val="0"/>
              </a:spcAft>
              <a:buClr>
                <a:srgbClr val="4571A5"/>
              </a:buClr>
              <a:buSzPts val="1400"/>
              <a:buFont typeface="Times New Roman"/>
              <a:buChar char="•"/>
              <a:defRPr sz="1400" b="0" i="0" u="none" strike="noStrike" cap="none">
                <a:solidFill>
                  <a:schemeClr val="dk2"/>
                </a:solidFill>
                <a:latin typeface="Times New Roman"/>
                <a:ea typeface="Times New Roman"/>
                <a:cs typeface="Times New Roman"/>
                <a:sym typeface="Times New Roman"/>
              </a:defRPr>
            </a:lvl9pPr>
          </a:lstStyle>
          <a:p>
            <a:endParaRPr/>
          </a:p>
        </p:txBody>
      </p:sp>
      <p:sp>
        <p:nvSpPr>
          <p:cNvPr id="111" name="Google Shape;111;p10"/>
          <p:cNvSpPr txBox="1">
            <a:spLocks noGrp="1"/>
          </p:cNvSpPr>
          <p:nvPr>
            <p:ph type="body" idx="1"/>
          </p:nvPr>
        </p:nvSpPr>
        <p:spPr>
          <a:xfrm>
            <a:off x="6765798" y="264795"/>
            <a:ext cx="1524000" cy="495604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
              </a:spcBef>
              <a:spcAft>
                <a:spcPts val="0"/>
              </a:spcAft>
              <a:buSzPts val="840"/>
              <a:buFont typeface="Times New Roman"/>
              <a:buNone/>
              <a:defRPr sz="1200"/>
            </a:lvl1pPr>
            <a:lvl2pPr marL="914400" lvl="1" indent="-289560" algn="l">
              <a:lnSpc>
                <a:spcPct val="100000"/>
              </a:lnSpc>
              <a:spcBef>
                <a:spcPts val="400"/>
              </a:spcBef>
              <a:spcAft>
                <a:spcPts val="0"/>
              </a:spcAft>
              <a:buSzPts val="960"/>
              <a:buChar char="⚫"/>
              <a:defRPr sz="1200"/>
            </a:lvl2pPr>
            <a:lvl3pPr marL="1371600" lvl="2" indent="-266700" algn="l">
              <a:lnSpc>
                <a:spcPct val="100000"/>
              </a:lnSpc>
              <a:spcBef>
                <a:spcPts val="200"/>
              </a:spcBef>
              <a:spcAft>
                <a:spcPts val="0"/>
              </a:spcAft>
              <a:buSzPts val="600"/>
              <a:buChar char="?"/>
              <a:defRPr sz="1000"/>
            </a:lvl3pPr>
            <a:lvl4pPr marL="1828800" lvl="3" indent="-262889" algn="l">
              <a:lnSpc>
                <a:spcPct val="100000"/>
              </a:lnSpc>
              <a:spcBef>
                <a:spcPts val="180"/>
              </a:spcBef>
              <a:spcAft>
                <a:spcPts val="0"/>
              </a:spcAft>
              <a:buSzPts val="540"/>
              <a:buChar char="?"/>
              <a:defRPr sz="900"/>
            </a:lvl4pPr>
            <a:lvl5pPr marL="2286000" lvl="4" indent="-267461" algn="l">
              <a:lnSpc>
                <a:spcPct val="100000"/>
              </a:lnSpc>
              <a:spcBef>
                <a:spcPts val="180"/>
              </a:spcBef>
              <a:spcAft>
                <a:spcPts val="0"/>
              </a:spcAft>
              <a:buSzPts val="612"/>
              <a:buChar char="⚫"/>
              <a:defRPr sz="900"/>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cxnSp>
        <p:nvCxnSpPr>
          <p:cNvPr id="112" name="Google Shape;112;p10"/>
          <p:cNvCxnSpPr/>
          <p:nvPr/>
        </p:nvCxnSpPr>
        <p:spPr>
          <a:xfrm>
            <a:off x="8991600" y="0"/>
            <a:ext cx="0" cy="6858000"/>
          </a:xfrm>
          <a:prstGeom prst="straightConnector1">
            <a:avLst/>
          </a:prstGeom>
          <a:noFill/>
          <a:ln w="9525" cap="flat" cmpd="sng">
            <a:solidFill>
              <a:schemeClr val="dk1"/>
            </a:solidFill>
            <a:prstDash val="solid"/>
            <a:round/>
            <a:headEnd type="none" w="sm" len="sm"/>
            <a:tailEnd type="none" w="sm" len="sm"/>
          </a:ln>
        </p:spPr>
      </p:cxnSp>
      <p:sp>
        <p:nvSpPr>
          <p:cNvPr id="113" name="Google Shape;113;p10"/>
          <p:cNvSpPr/>
          <p:nvPr/>
        </p:nvSpPr>
        <p:spPr>
          <a:xfrm>
            <a:off x="8839200" y="0"/>
            <a:ext cx="304800" cy="6858000"/>
          </a:xfrm>
          <a:prstGeom prst="rect">
            <a:avLst/>
          </a:prstGeom>
          <a:solidFill>
            <a:srgbClr val="B1C0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114" name="Google Shape;114;p10"/>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cxnSp>
        <p:nvCxnSpPr>
          <p:cNvPr id="115" name="Google Shape;115;p10"/>
          <p:cNvCxnSpPr/>
          <p:nvPr/>
        </p:nvCxnSpPr>
        <p:spPr>
          <a:xfrm>
            <a:off x="6248400" y="0"/>
            <a:ext cx="0" cy="6858000"/>
          </a:xfrm>
          <a:prstGeom prst="straightConnector1">
            <a:avLst/>
          </a:prstGeom>
          <a:noFill/>
          <a:ln w="38100" cap="flat" cmpd="sng">
            <a:solidFill>
              <a:srgbClr val="B1C0DA"/>
            </a:solidFill>
            <a:prstDash val="solid"/>
            <a:round/>
            <a:headEnd type="none" w="sm" len="sm"/>
            <a:tailEnd type="none" w="sm" len="sm"/>
          </a:ln>
        </p:spPr>
      </p:cxnSp>
      <p:cxnSp>
        <p:nvCxnSpPr>
          <p:cNvPr id="116" name="Google Shape;116;p10"/>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sp>
        <p:nvSpPr>
          <p:cNvPr id="117" name="Google Shape;117;p10"/>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0"/>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
        <p:nvSpPr>
          <p:cNvPr id="119" name="Google Shape;119;p10"/>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120"/>
        <p:cNvGrpSpPr/>
        <p:nvPr/>
      </p:nvGrpSpPr>
      <p:grpSpPr>
        <a:xfrm>
          <a:off x="0" y="0"/>
          <a:ext cx="0" cy="0"/>
          <a:chOff x="0" y="0"/>
          <a:chExt cx="0" cy="0"/>
        </a:xfrm>
      </p:grpSpPr>
      <p:sp>
        <p:nvSpPr>
          <p:cNvPr id="121" name="Google Shape;121;p1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1"/>
          <p:cNvSpPr txBox="1">
            <a:spLocks noGrp="1"/>
          </p:cNvSpPr>
          <p:nvPr>
            <p:ph type="body" idx="1"/>
          </p:nvPr>
        </p:nvSpPr>
        <p:spPr>
          <a:xfrm rot="5400000">
            <a:off x="1754124" y="303276"/>
            <a:ext cx="4873752" cy="74676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23" name="Google Shape;123;p1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126"/>
        <p:cNvGrpSpPr/>
        <p:nvPr/>
      </p:nvGrpSpPr>
      <p:grpSpPr>
        <a:xfrm>
          <a:off x="0" y="0"/>
          <a:ext cx="0" cy="0"/>
          <a:chOff x="0" y="0"/>
          <a:chExt cx="0" cy="0"/>
        </a:xfrm>
      </p:grpSpPr>
      <p:sp>
        <p:nvSpPr>
          <p:cNvPr id="127" name="Google Shape;127;p12"/>
          <p:cNvSpPr txBox="1">
            <a:spLocks noGrp="1"/>
          </p:cNvSpPr>
          <p:nvPr>
            <p:ph type="title"/>
          </p:nvPr>
        </p:nvSpPr>
        <p:spPr>
          <a:xfrm rot="5400000">
            <a:off x="4541837" y="2362202"/>
            <a:ext cx="5851525" cy="1676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600"/>
              </a:spcBef>
              <a:spcAft>
                <a:spcPts val="0"/>
              </a:spcAft>
              <a:buSzPts val="1260"/>
              <a:buChar char="?"/>
              <a:defRPr/>
            </a:lvl1pPr>
            <a:lvl2pPr marL="914400" lvl="1" indent="-320040" algn="l">
              <a:lnSpc>
                <a:spcPct val="100000"/>
              </a:lnSpc>
              <a:spcBef>
                <a:spcPts val="360"/>
              </a:spcBef>
              <a:spcAft>
                <a:spcPts val="0"/>
              </a:spcAft>
              <a:buSzPts val="144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306323" algn="l">
              <a:lnSpc>
                <a:spcPct val="100000"/>
              </a:lnSpc>
              <a:spcBef>
                <a:spcPts val="360"/>
              </a:spcBef>
              <a:spcAft>
                <a:spcPts val="0"/>
              </a:spcAft>
              <a:buSzPts val="1224"/>
              <a:buChar char="⚫"/>
              <a:defRPr/>
            </a:lvl5pPr>
            <a:lvl6pPr marL="2743200" lvl="5" indent="-342900" algn="l">
              <a:lnSpc>
                <a:spcPct val="100000"/>
              </a:lnSpc>
              <a:spcBef>
                <a:spcPts val="360"/>
              </a:spcBef>
              <a:spcAft>
                <a:spcPts val="0"/>
              </a:spcAft>
              <a:buSzPts val="1800"/>
              <a:buChar char="•"/>
              <a:defRPr/>
            </a:lvl6pPr>
            <a:lvl7pPr marL="3200400" lvl="6" indent="-297179" algn="l">
              <a:lnSpc>
                <a:spcPct val="100000"/>
              </a:lnSpc>
              <a:spcBef>
                <a:spcPts val="360"/>
              </a:spcBef>
              <a:spcAft>
                <a:spcPts val="0"/>
              </a:spcAft>
              <a:buSzPts val="108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29" name="Google Shape;129;p12"/>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12"/>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12"/>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cxnSp>
        <p:nvCxnSpPr>
          <p:cNvPr id="6" name="Google Shape;6;p1"/>
          <p:cNvCxnSpPr/>
          <p:nvPr/>
        </p:nvCxnSpPr>
        <p:spPr>
          <a:xfrm>
            <a:off x="8763000" y="0"/>
            <a:ext cx="0" cy="6858000"/>
          </a:xfrm>
          <a:prstGeom prst="straightConnector1">
            <a:avLst/>
          </a:prstGeom>
          <a:noFill/>
          <a:ln w="38100" cap="flat" cmpd="sng">
            <a:solidFill>
              <a:srgbClr val="B1C0DA">
                <a:alpha val="92549"/>
              </a:srgbClr>
            </a:solidFill>
            <a:prstDash val="solid"/>
            <a:round/>
            <a:headEnd type="none" w="sm" len="sm"/>
            <a:tailEnd type="none" w="sm" len="sm"/>
          </a:ln>
        </p:spPr>
      </p:cxnSp>
      <p:sp>
        <p:nvSpPr>
          <p:cNvPr id="7" name="Google Shape;7;p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2"/>
              </a:buClr>
              <a:buSzPts val="3000"/>
              <a:buFont typeface="Arial"/>
              <a:buNone/>
              <a:defRPr sz="3000" b="0" i="0" u="none" strike="noStrike" cap="small">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lvl1pPr marL="457200" marR="0" lvl="0" indent="-335280" algn="l" rtl="0">
              <a:lnSpc>
                <a:spcPct val="100000"/>
              </a:lnSpc>
              <a:spcBef>
                <a:spcPts val="600"/>
              </a:spcBef>
              <a:spcAft>
                <a:spcPts val="0"/>
              </a:spcAft>
              <a:buClr>
                <a:schemeClr val="accent1"/>
              </a:buClr>
              <a:buSzPts val="1680"/>
              <a:buFont typeface="Noto Sans Symbols"/>
              <a:buChar char="🞆"/>
              <a:defRPr sz="2400" b="0" i="0" u="none" strike="noStrike" cap="none">
                <a:solidFill>
                  <a:schemeClr val="dk1"/>
                </a:solidFill>
                <a:latin typeface="Times New Roman"/>
                <a:ea typeface="Times New Roman"/>
                <a:cs typeface="Times New Roman"/>
                <a:sym typeface="Times New Roman"/>
              </a:defRPr>
            </a:lvl1pPr>
            <a:lvl2pPr marL="914400" marR="0" lvl="1" indent="-335280" algn="l" rtl="0">
              <a:lnSpc>
                <a:spcPct val="100000"/>
              </a:lnSpc>
              <a:spcBef>
                <a:spcPts val="420"/>
              </a:spcBef>
              <a:spcAft>
                <a:spcPts val="0"/>
              </a:spcAft>
              <a:buClr>
                <a:schemeClr val="accent1"/>
              </a:buClr>
              <a:buSzPts val="1680"/>
              <a:buFont typeface="Noto Sans Symbols"/>
              <a:buChar char="⚫"/>
              <a:defRPr sz="2100" b="0" i="0" u="none" strike="noStrike" cap="none">
                <a:solidFill>
                  <a:schemeClr val="dk1"/>
                </a:solidFill>
                <a:latin typeface="Times New Roman"/>
                <a:ea typeface="Times New Roman"/>
                <a:cs typeface="Times New Roman"/>
                <a:sym typeface="Times New Roman"/>
              </a:defRPr>
            </a:lvl2pPr>
            <a:lvl3pPr marL="1371600" marR="0" lvl="2" indent="-297180" algn="l" rtl="0">
              <a:lnSpc>
                <a:spcPct val="100000"/>
              </a:lnSpc>
              <a:spcBef>
                <a:spcPts val="360"/>
              </a:spcBef>
              <a:spcAft>
                <a:spcPts val="0"/>
              </a:spcAft>
              <a:buClr>
                <a:srgbClr val="4571A5"/>
              </a:buClr>
              <a:buSzPts val="1080"/>
              <a:buFont typeface="Noto Sans Symbols"/>
              <a:buChar char="🞆"/>
              <a:defRPr sz="1800" b="0" i="0" u="none" strike="noStrike" cap="none">
                <a:solidFill>
                  <a:schemeClr val="dk1"/>
                </a:solidFill>
                <a:latin typeface="Times New Roman"/>
                <a:ea typeface="Times New Roman"/>
                <a:cs typeface="Times New Roman"/>
                <a:sym typeface="Times New Roman"/>
              </a:defRPr>
            </a:lvl3pPr>
            <a:lvl4pPr marL="1828800" marR="0" lvl="3" indent="-297180" algn="l" rtl="0">
              <a:lnSpc>
                <a:spcPct val="100000"/>
              </a:lnSpc>
              <a:spcBef>
                <a:spcPts val="360"/>
              </a:spcBef>
              <a:spcAft>
                <a:spcPts val="0"/>
              </a:spcAft>
              <a:buClr>
                <a:srgbClr val="B1C0DA"/>
              </a:buClr>
              <a:buSzPts val="1080"/>
              <a:buFont typeface="Noto Sans Symbols"/>
              <a:buChar char="🞆"/>
              <a:defRPr sz="1800" b="0" i="0" u="none" strike="noStrike" cap="none">
                <a:solidFill>
                  <a:schemeClr val="dk1"/>
                </a:solidFill>
                <a:latin typeface="Times New Roman"/>
                <a:ea typeface="Times New Roman"/>
                <a:cs typeface="Times New Roman"/>
                <a:sym typeface="Times New Roman"/>
              </a:defRPr>
            </a:lvl4pPr>
            <a:lvl5pPr marL="2286000" marR="0" lvl="4" indent="-297688" algn="l" rtl="0">
              <a:lnSpc>
                <a:spcPct val="100000"/>
              </a:lnSpc>
              <a:spcBef>
                <a:spcPts val="320"/>
              </a:spcBef>
              <a:spcAft>
                <a:spcPts val="0"/>
              </a:spcAft>
              <a:buClr>
                <a:srgbClr val="DCB1B0"/>
              </a:buClr>
              <a:buSzPts val="1088"/>
              <a:buFont typeface="Noto Sans Symbols"/>
              <a:buChar char="⚫"/>
              <a:defRPr sz="1600" b="0" i="0" u="none" strike="noStrike" cap="none">
                <a:solidFill>
                  <a:schemeClr val="dk1"/>
                </a:solidFill>
                <a:latin typeface="Times New Roman"/>
                <a:ea typeface="Times New Roman"/>
                <a:cs typeface="Times New Roman"/>
                <a:sym typeface="Times New Roman"/>
              </a:defRPr>
            </a:lvl5pPr>
            <a:lvl6pPr marL="2743200" marR="0" lvl="5" indent="-330200" algn="l" rtl="0">
              <a:lnSpc>
                <a:spcPct val="100000"/>
              </a:lnSpc>
              <a:spcBef>
                <a:spcPts val="320"/>
              </a:spcBef>
              <a:spcAft>
                <a:spcPts val="0"/>
              </a:spcAft>
              <a:buClr>
                <a:schemeClr val="accent1"/>
              </a:buClr>
              <a:buSzPts val="1600"/>
              <a:buFont typeface="Times New Roman"/>
              <a:buChar char="•"/>
              <a:defRPr sz="1600" b="0" i="0" u="none" strike="noStrike" cap="none">
                <a:solidFill>
                  <a:schemeClr val="dk2"/>
                </a:solidFill>
                <a:latin typeface="Times New Roman"/>
                <a:ea typeface="Times New Roman"/>
                <a:cs typeface="Times New Roman"/>
                <a:sym typeface="Times New Roman"/>
              </a:defRPr>
            </a:lvl6pPr>
            <a:lvl7pPr marL="3200400" marR="0" lvl="6" indent="-281939" algn="l" rtl="0">
              <a:lnSpc>
                <a:spcPct val="100000"/>
              </a:lnSpc>
              <a:spcBef>
                <a:spcPts val="280"/>
              </a:spcBef>
              <a:spcAft>
                <a:spcPts val="0"/>
              </a:spcAft>
              <a:buClr>
                <a:srgbClr val="B1C0DA"/>
              </a:buClr>
              <a:buSzPts val="840"/>
              <a:buFont typeface="Noto Sans Symbols"/>
              <a:buChar char="⚪"/>
              <a:defRPr sz="1400" b="0" i="0" u="none" strike="noStrike" cap="none">
                <a:solidFill>
                  <a:schemeClr val="dk2"/>
                </a:solidFill>
                <a:latin typeface="Times New Roman"/>
                <a:ea typeface="Times New Roman"/>
                <a:cs typeface="Times New Roman"/>
                <a:sym typeface="Times New Roman"/>
              </a:defRPr>
            </a:lvl7pPr>
            <a:lvl8pPr marL="3657600" marR="0" lvl="7" indent="-317500" algn="l" rtl="0">
              <a:lnSpc>
                <a:spcPct val="100000"/>
              </a:lnSpc>
              <a:spcBef>
                <a:spcPts val="280"/>
              </a:spcBef>
              <a:spcAft>
                <a:spcPts val="0"/>
              </a:spcAft>
              <a:buClr>
                <a:schemeClr val="accent2"/>
              </a:buClr>
              <a:buSzPts val="1400"/>
              <a:buFont typeface="Times New Roman"/>
              <a:buChar char="•"/>
              <a:defRPr sz="1400" b="0" i="0" u="none" strike="noStrike" cap="small">
                <a:solidFill>
                  <a:schemeClr val="dk2"/>
                </a:solidFill>
                <a:latin typeface="Times New Roman"/>
                <a:ea typeface="Times New Roman"/>
                <a:cs typeface="Times New Roman"/>
                <a:sym typeface="Times New Roman"/>
              </a:defRPr>
            </a:lvl8pPr>
            <a:lvl9pPr marL="4114800" marR="0" lvl="8" indent="-317500" algn="l" rtl="0">
              <a:lnSpc>
                <a:spcPct val="100000"/>
              </a:lnSpc>
              <a:spcBef>
                <a:spcPts val="280"/>
              </a:spcBef>
              <a:spcAft>
                <a:spcPts val="0"/>
              </a:spcAft>
              <a:buClr>
                <a:srgbClr val="4571A5"/>
              </a:buClr>
              <a:buSzPts val="1400"/>
              <a:buFont typeface="Times New Roman"/>
              <a:buChar char="•"/>
              <a:defRPr sz="1400" b="0" i="0" u="none" strike="noStrike" cap="none">
                <a:solidFill>
                  <a:schemeClr val="dk2"/>
                </a:solidFill>
                <a:latin typeface="Times New Roman"/>
                <a:ea typeface="Times New Roman"/>
                <a:cs typeface="Times New Roman"/>
                <a:sym typeface="Times New Roman"/>
              </a:defRPr>
            </a:lvl9pPr>
          </a:lstStyle>
          <a:p>
            <a:endParaRPr/>
          </a:p>
        </p:txBody>
      </p:sp>
      <p:sp>
        <p:nvSpPr>
          <p:cNvPr id="9" name="Google Shape;9;p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2"/>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0" name="Google Shape;10;p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2"/>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New Roman"/>
                <a:ea typeface="Times New Roman"/>
                <a:cs typeface="Times New Roman"/>
                <a:sym typeface="Times New Roman"/>
              </a:defRPr>
            </a:lvl9pPr>
          </a:lstStyle>
          <a:p>
            <a:endParaRPr/>
          </a:p>
        </p:txBody>
      </p:sp>
      <p:cxnSp>
        <p:nvCxnSpPr>
          <p:cNvPr id="11" name="Google Shape;11;p1"/>
          <p:cNvCxnSpPr/>
          <p:nvPr/>
        </p:nvCxnSpPr>
        <p:spPr>
          <a:xfrm>
            <a:off x="76200" y="0"/>
            <a:ext cx="0" cy="6858000"/>
          </a:xfrm>
          <a:prstGeom prst="straightConnector1">
            <a:avLst/>
          </a:prstGeom>
          <a:noFill/>
          <a:ln w="57150" cap="flat" cmpd="thickThin">
            <a:solidFill>
              <a:srgbClr val="B1C0DA"/>
            </a:solidFill>
            <a:prstDash val="solid"/>
            <a:round/>
            <a:headEnd type="none" w="sm" len="sm"/>
            <a:tailEnd type="none" w="sm" len="sm"/>
          </a:ln>
        </p:spPr>
      </p:cxnSp>
      <p:cxnSp>
        <p:nvCxnSpPr>
          <p:cNvPr id="12" name="Google Shape;12;p1"/>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3" name="Google Shape;13;p1"/>
          <p:cNvSpPr/>
          <p:nvPr/>
        </p:nvSpPr>
        <p:spPr>
          <a:xfrm>
            <a:off x="8839200" y="0"/>
            <a:ext cx="304800" cy="6858000"/>
          </a:xfrm>
          <a:prstGeom prst="rect">
            <a:avLst/>
          </a:prstGeom>
          <a:solidFill>
            <a:srgbClr val="B1C0DA">
              <a:alpha val="8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cxnSp>
        <p:nvCxnSpPr>
          <p:cNvPr id="14" name="Google Shape;14;p1"/>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5" name="Google Shape;15;p1"/>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6" name="Google Shape;16;p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1pPr>
            <a:lvl2pPr marL="0" marR="0" lvl="1"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2pPr>
            <a:lvl3pPr marL="0" marR="0" lvl="2"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3pPr>
            <a:lvl4pPr marL="0" marR="0" lvl="3"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4pPr>
            <a:lvl5pPr marL="0" marR="0" lvl="4"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5pPr>
            <a:lvl6pPr marL="0" marR="0" lvl="5"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6pPr>
            <a:lvl7pPr marL="0" marR="0" lvl="6"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7pPr>
            <a:lvl8pPr marL="0" marR="0" lvl="7"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8pPr>
            <a:lvl9pPr marL="0" marR="0" lvl="8"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3"/>
          <p:cNvSpPr txBox="1">
            <a:spLocks noGrp="1"/>
          </p:cNvSpPr>
          <p:nvPr>
            <p:ph type="ctrTitle"/>
          </p:nvPr>
        </p:nvSpPr>
        <p:spPr>
          <a:xfrm>
            <a:off x="2000232" y="0"/>
            <a:ext cx="6858048" cy="3232612"/>
          </a:xfrm>
          <a:prstGeom prst="rect">
            <a:avLst/>
          </a:prstGeom>
          <a:noFill/>
          <a:ln>
            <a:noFill/>
          </a:ln>
        </p:spPr>
        <p:txBody>
          <a:bodyPr spcFirstLastPara="1" wrap="square" lIns="91425" tIns="45700" rIns="91425" bIns="45700" anchor="b" anchorCtr="0">
            <a:noAutofit/>
          </a:bodyPr>
          <a:lstStyle/>
          <a:p>
            <a:pPr marL="0" lvl="0" indent="0" algn="ctr" rtl="0">
              <a:lnSpc>
                <a:spcPct val="150000"/>
              </a:lnSpc>
              <a:spcBef>
                <a:spcPts val="0"/>
              </a:spcBef>
              <a:spcAft>
                <a:spcPts val="0"/>
              </a:spcAft>
              <a:buClr>
                <a:srgbClr val="0F243E"/>
              </a:buClr>
              <a:buSzPts val="3200"/>
              <a:buFont typeface="Arial"/>
              <a:buNone/>
            </a:pPr>
            <a:r>
              <a:rPr lang="tr-TR" sz="3200" dirty="0">
                <a:solidFill>
                  <a:srgbClr val="0F243E"/>
                </a:solidFill>
              </a:rPr>
              <a:t>ONDOKUZ MAYIS ÜNİVERSİTESİ</a:t>
            </a:r>
            <a:br>
              <a:rPr lang="tr-TR" sz="3200" dirty="0">
                <a:solidFill>
                  <a:srgbClr val="0F243E"/>
                </a:solidFill>
              </a:rPr>
            </a:br>
            <a:r>
              <a:rPr lang="tr-TR" sz="2400" dirty="0">
                <a:solidFill>
                  <a:srgbClr val="17365D"/>
                </a:solidFill>
              </a:rPr>
              <a:t>TERME MESLEK YÜKSEKOKULU</a:t>
            </a:r>
            <a:r>
              <a:rPr lang="tr-TR" sz="3200" dirty="0">
                <a:solidFill>
                  <a:srgbClr val="0F243E"/>
                </a:solidFill>
              </a:rPr>
              <a:t/>
            </a:r>
            <a:br>
              <a:rPr lang="tr-TR" sz="3200" dirty="0">
                <a:solidFill>
                  <a:srgbClr val="0F243E"/>
                </a:solidFill>
              </a:rPr>
            </a:br>
            <a:r>
              <a:rPr lang="tr-TR" sz="2400" dirty="0">
                <a:solidFill>
                  <a:srgbClr val="244061"/>
                </a:solidFill>
              </a:rPr>
              <a:t>DIŞ TİCARET PRG</a:t>
            </a:r>
            <a:br>
              <a:rPr lang="tr-TR" sz="2400" dirty="0">
                <a:solidFill>
                  <a:srgbClr val="244061"/>
                </a:solidFill>
              </a:rPr>
            </a:br>
            <a:r>
              <a:rPr lang="tr-TR" sz="3200" dirty="0">
                <a:solidFill>
                  <a:srgbClr val="0F243E"/>
                </a:solidFill>
              </a:rPr>
              <a:t/>
            </a:r>
            <a:br>
              <a:rPr lang="tr-TR" sz="3200" dirty="0">
                <a:solidFill>
                  <a:srgbClr val="0F243E"/>
                </a:solidFill>
              </a:rPr>
            </a:br>
            <a:r>
              <a:rPr lang="tr-TR" sz="2400" dirty="0">
                <a:solidFill>
                  <a:srgbClr val="366092"/>
                </a:solidFill>
              </a:rPr>
              <a:t>DIŞ TİCARET İŞLEMLERİ MUHASEBESİ</a:t>
            </a:r>
            <a:endParaRPr sz="3200" dirty="0">
              <a:solidFill>
                <a:srgbClr val="366092"/>
              </a:solidFill>
            </a:endParaRPr>
          </a:p>
        </p:txBody>
      </p:sp>
      <p:sp>
        <p:nvSpPr>
          <p:cNvPr id="137" name="Google Shape;137;p13"/>
          <p:cNvSpPr txBox="1">
            <a:spLocks noGrp="1"/>
          </p:cNvSpPr>
          <p:nvPr>
            <p:ph type="subTitle" idx="1"/>
          </p:nvPr>
        </p:nvSpPr>
        <p:spPr>
          <a:xfrm>
            <a:off x="2357422" y="3786190"/>
            <a:ext cx="6172200" cy="1371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None/>
            </a:pPr>
            <a:r>
              <a:rPr lang="tr-TR" sz="4000">
                <a:solidFill>
                  <a:srgbClr val="C00000"/>
                </a:solidFill>
              </a:rPr>
              <a:t>FİNANSMAN ARAÇLARI</a:t>
            </a:r>
            <a:endParaRPr sz="4000">
              <a:solidFill>
                <a:srgbClr val="C00000"/>
              </a:solidFill>
            </a:endParaRPr>
          </a:p>
        </p:txBody>
      </p:sp>
      <p:sp>
        <p:nvSpPr>
          <p:cNvPr id="139" name="Google Shape;139;p13"/>
          <p:cNvSpPr txBox="1"/>
          <p:nvPr/>
        </p:nvSpPr>
        <p:spPr>
          <a:xfrm>
            <a:off x="5429256" y="5929330"/>
            <a:ext cx="4000496" cy="42860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260"/>
              <a:buFont typeface="Noto Sans Symbols"/>
              <a:buNone/>
            </a:pPr>
            <a:r>
              <a:rPr lang="tr-TR" sz="1800" b="1" i="1" u="none" strike="noStrike" cap="none">
                <a:solidFill>
                  <a:srgbClr val="002060"/>
                </a:solidFill>
                <a:latin typeface="Times New Roman"/>
                <a:ea typeface="Times New Roman"/>
                <a:cs typeface="Times New Roman"/>
                <a:sym typeface="Times New Roman"/>
              </a:rPr>
              <a:t>Öğr.Grv. ŞAHİN DEĞİRMENCİ</a:t>
            </a:r>
            <a:endParaRPr sz="1800" b="1" i="1" u="none" strike="noStrike" cap="none">
              <a:solidFill>
                <a:srgbClr val="002060"/>
              </a:solidFill>
              <a:latin typeface="Times New Roman"/>
              <a:ea typeface="Times New Roman"/>
              <a:cs typeface="Times New Roman"/>
              <a:sym typeface="Times New Roman"/>
            </a:endParaRPr>
          </a:p>
        </p:txBody>
      </p:sp>
      <p:pic>
        <p:nvPicPr>
          <p:cNvPr id="140" name="Google Shape;140;p13" descr="omu-logotr.png"/>
          <p:cNvPicPr preferRelativeResize="0"/>
          <p:nvPr/>
        </p:nvPicPr>
        <p:blipFill rotWithShape="1">
          <a:blip r:embed="rId3">
            <a:alphaModFix/>
          </a:blip>
          <a:srcRect/>
          <a:stretch/>
        </p:blipFill>
        <p:spPr>
          <a:xfrm>
            <a:off x="2643174" y="4786322"/>
            <a:ext cx="1857388" cy="18573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4"/>
          <p:cNvSpPr txBox="1">
            <a:spLocks noGrp="1"/>
          </p:cNvSpPr>
          <p:nvPr>
            <p:ph type="title"/>
          </p:nvPr>
        </p:nvSpPr>
        <p:spPr>
          <a:xfrm>
            <a:off x="571472" y="357166"/>
            <a:ext cx="3971924" cy="703282"/>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F243E"/>
              </a:buClr>
              <a:buSzPts val="3200"/>
              <a:buFont typeface="Arial"/>
              <a:buNone/>
            </a:pPr>
            <a:r>
              <a:rPr lang="tr-TR" sz="3200">
                <a:solidFill>
                  <a:srgbClr val="0F243E"/>
                </a:solidFill>
              </a:rPr>
              <a:t>SUNUM İÇERİĞİ</a:t>
            </a:r>
            <a:endParaRPr sz="3200">
              <a:solidFill>
                <a:srgbClr val="0F243E"/>
              </a:solidFill>
            </a:endParaRPr>
          </a:p>
        </p:txBody>
      </p:sp>
      <p:sp>
        <p:nvSpPr>
          <p:cNvPr id="146" name="Google Shape;146;p14"/>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960"/>
              <a:buFont typeface="Noto Sans Symbols"/>
              <a:buChar char="❖"/>
            </a:pPr>
            <a:r>
              <a:rPr lang="tr-TR" sz="2800" i="1">
                <a:solidFill>
                  <a:srgbClr val="002060"/>
                </a:solidFill>
              </a:rPr>
              <a:t>Dış Ticaret Finansına Giriş</a:t>
            </a:r>
            <a:endParaRPr/>
          </a:p>
          <a:p>
            <a:pPr marL="274320" lvl="0" indent="-274320" algn="l" rtl="0">
              <a:lnSpc>
                <a:spcPct val="100000"/>
              </a:lnSpc>
              <a:spcBef>
                <a:spcPts val="600"/>
              </a:spcBef>
              <a:spcAft>
                <a:spcPts val="0"/>
              </a:spcAft>
              <a:buSzPts val="1960"/>
              <a:buFont typeface="Noto Sans Symbols"/>
              <a:buChar char="❖"/>
            </a:pPr>
            <a:r>
              <a:rPr lang="tr-TR" sz="2800" i="1">
                <a:solidFill>
                  <a:srgbClr val="002060"/>
                </a:solidFill>
              </a:rPr>
              <a:t>Leasing</a:t>
            </a:r>
            <a:endParaRPr/>
          </a:p>
          <a:p>
            <a:pPr marL="274320" lvl="0" indent="-274320" algn="l" rtl="0">
              <a:lnSpc>
                <a:spcPct val="100000"/>
              </a:lnSpc>
              <a:spcBef>
                <a:spcPts val="600"/>
              </a:spcBef>
              <a:spcAft>
                <a:spcPts val="0"/>
              </a:spcAft>
              <a:buSzPts val="1400"/>
              <a:buFont typeface="Noto Sans Symbols"/>
              <a:buChar char="⮚"/>
            </a:pPr>
            <a:r>
              <a:rPr lang="tr-TR" sz="2000"/>
              <a:t>Nedir, Unsurları, Konu Olabilecek Mallar, Leasing Yapan Kurumlar, İşleyiş Mekanizması, Türleri, Ekonomik Etkileri.</a:t>
            </a:r>
            <a:endParaRPr/>
          </a:p>
          <a:p>
            <a:pPr marL="274320" lvl="0" indent="-274320" algn="l" rtl="0">
              <a:lnSpc>
                <a:spcPct val="100000"/>
              </a:lnSpc>
              <a:spcBef>
                <a:spcPts val="600"/>
              </a:spcBef>
              <a:spcAft>
                <a:spcPts val="0"/>
              </a:spcAft>
              <a:buSzPts val="1960"/>
              <a:buFont typeface="Noto Sans Symbols"/>
              <a:buChar char="❖"/>
            </a:pPr>
            <a:r>
              <a:rPr lang="tr-TR" sz="2800" i="1">
                <a:solidFill>
                  <a:srgbClr val="002060"/>
                </a:solidFill>
              </a:rPr>
              <a:t>Factoring</a:t>
            </a:r>
            <a:endParaRPr sz="2800" i="1">
              <a:solidFill>
                <a:srgbClr val="002060"/>
              </a:solidFill>
            </a:endParaRPr>
          </a:p>
          <a:p>
            <a:pPr marL="274320" lvl="0" indent="-274320" algn="l" rtl="0">
              <a:lnSpc>
                <a:spcPct val="100000"/>
              </a:lnSpc>
              <a:spcBef>
                <a:spcPts val="600"/>
              </a:spcBef>
              <a:spcAft>
                <a:spcPts val="0"/>
              </a:spcAft>
              <a:buSzPts val="1400"/>
              <a:buFont typeface="Noto Sans Symbols"/>
              <a:buChar char="⮚"/>
            </a:pPr>
            <a:r>
              <a:rPr lang="tr-TR" sz="2000"/>
              <a:t>Nedir, Fonksiyonları, İşleyiş Mekanizması, Maliyeti, Türleri, Factoring Yapan Kuruluşlar, Sektörler.</a:t>
            </a:r>
            <a:endParaRPr/>
          </a:p>
          <a:p>
            <a:pPr marL="274320" lvl="0" indent="-274320" algn="l" rtl="0">
              <a:lnSpc>
                <a:spcPct val="100000"/>
              </a:lnSpc>
              <a:spcBef>
                <a:spcPts val="600"/>
              </a:spcBef>
              <a:spcAft>
                <a:spcPts val="0"/>
              </a:spcAft>
              <a:buSzPts val="1960"/>
              <a:buFont typeface="Noto Sans Symbols"/>
              <a:buChar char="❖"/>
            </a:pPr>
            <a:r>
              <a:rPr lang="tr-TR" sz="2800" i="1">
                <a:solidFill>
                  <a:srgbClr val="002060"/>
                </a:solidFill>
              </a:rPr>
              <a:t>Forfaiting</a:t>
            </a:r>
            <a:endParaRPr/>
          </a:p>
          <a:p>
            <a:pPr marL="274320" lvl="0" indent="-274320" algn="l" rtl="0">
              <a:lnSpc>
                <a:spcPct val="100000"/>
              </a:lnSpc>
              <a:spcBef>
                <a:spcPts val="600"/>
              </a:spcBef>
              <a:spcAft>
                <a:spcPts val="0"/>
              </a:spcAft>
              <a:buSzPts val="1400"/>
              <a:buFont typeface="Noto Sans Symbols"/>
              <a:buChar char="⮚"/>
            </a:pPr>
            <a:r>
              <a:rPr lang="tr-TR" sz="2000"/>
              <a:t>Nedir, İthalatçı ve İhracatçı Yönünden Avantajları, Tarafları, Riskleri, İşleyiş Mekanizması.</a:t>
            </a:r>
            <a:endParaRPr/>
          </a:p>
          <a:p>
            <a:pPr marL="274320" lvl="0" indent="-185420" algn="l" rtl="0">
              <a:lnSpc>
                <a:spcPct val="100000"/>
              </a:lnSpc>
              <a:spcBef>
                <a:spcPts val="600"/>
              </a:spcBef>
              <a:spcAft>
                <a:spcPts val="0"/>
              </a:spcAft>
              <a:buSzPts val="1400"/>
              <a:buFont typeface="Noto Sans Symbols"/>
              <a:buNone/>
            </a:pPr>
            <a:endParaRPr sz="2000"/>
          </a:p>
          <a:p>
            <a:pPr marL="274320" lvl="0" indent="-274320" algn="l" rtl="0">
              <a:lnSpc>
                <a:spcPct val="100000"/>
              </a:lnSpc>
              <a:spcBef>
                <a:spcPts val="600"/>
              </a:spcBef>
              <a:spcAft>
                <a:spcPts val="0"/>
              </a:spcAft>
              <a:buSzPts val="1680"/>
              <a:buNone/>
            </a:pPr>
            <a:endParaRPr/>
          </a:p>
          <a:p>
            <a:pPr marL="274320" lvl="0" indent="-274320" algn="l" rtl="0">
              <a:lnSpc>
                <a:spcPct val="100000"/>
              </a:lnSpc>
              <a:spcBef>
                <a:spcPts val="600"/>
              </a:spcBef>
              <a:spcAft>
                <a:spcPts val="0"/>
              </a:spcAft>
              <a:buSzPts val="168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5"/>
          <p:cNvSpPr txBox="1">
            <a:spLocks noGrp="1"/>
          </p:cNvSpPr>
          <p:nvPr>
            <p:ph type="title"/>
          </p:nvPr>
        </p:nvSpPr>
        <p:spPr>
          <a:xfrm>
            <a:off x="285720" y="214290"/>
            <a:ext cx="1757346" cy="43971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2060"/>
              </a:buClr>
              <a:buSzPts val="2700"/>
              <a:buFont typeface="Arial"/>
              <a:buNone/>
            </a:pPr>
            <a:r>
              <a:rPr lang="tr-TR" sz="2700">
                <a:solidFill>
                  <a:srgbClr val="002060"/>
                </a:solidFill>
              </a:rPr>
              <a:t>GİRİŞ</a:t>
            </a:r>
            <a:endParaRPr sz="2700">
              <a:solidFill>
                <a:srgbClr val="002060"/>
              </a:solidFill>
            </a:endParaRPr>
          </a:p>
        </p:txBody>
      </p:sp>
      <p:sp>
        <p:nvSpPr>
          <p:cNvPr id="152" name="Google Shape;152;p15"/>
          <p:cNvSpPr txBox="1">
            <a:spLocks noGrp="1"/>
          </p:cNvSpPr>
          <p:nvPr>
            <p:ph type="body" idx="1"/>
          </p:nvPr>
        </p:nvSpPr>
        <p:spPr>
          <a:xfrm>
            <a:off x="571472" y="1000108"/>
            <a:ext cx="7467600" cy="278608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İhracat, sürdürülebilir bir ekonomik büyümenin gerçekleşmesinde kilit rol üstlenmesi nedeniyle kalkınma olgusunun vazgeçilmez unsurlarından birini oluşturmaktadır. İhracat artışı, bir yandan milli geliri artırarak doğrudan kalkınmayı olumlu yönde etkilerken, diğer yandan döviz darboğazını aşmak suretiyle ekonomik kalkınmaya da destek olmaktadır.</a:t>
            </a:r>
            <a:endParaRPr/>
          </a:p>
        </p:txBody>
      </p:sp>
      <p:pic>
        <p:nvPicPr>
          <p:cNvPr id="153" name="Google Shape;153;p15" descr="1.png"/>
          <p:cNvPicPr preferRelativeResize="0"/>
          <p:nvPr/>
        </p:nvPicPr>
        <p:blipFill rotWithShape="1">
          <a:blip r:embed="rId3">
            <a:alphaModFix/>
          </a:blip>
          <a:srcRect/>
          <a:stretch/>
        </p:blipFill>
        <p:spPr>
          <a:xfrm>
            <a:off x="1142976" y="4071942"/>
            <a:ext cx="5500726" cy="25717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6"/>
          <p:cNvSpPr txBox="1">
            <a:spLocks noGrp="1"/>
          </p:cNvSpPr>
          <p:nvPr>
            <p:ph type="body" idx="1"/>
          </p:nvPr>
        </p:nvSpPr>
        <p:spPr>
          <a:xfrm>
            <a:off x="357158" y="3643314"/>
            <a:ext cx="7467600" cy="290210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Bu nedenle, ihracatın artırılmasına ilişkin çaba ve politikalar, öteden beri uluslararası ticari rekabetin de temel unsurunu oluşturmuştur. İhracatın artırılmasına ilişkin çabaların ve yöntem arayışlarının yoğunluk kazandığı alanlar arasında, finansman ve teminat unsuru kaçınılmaz olarak ön plana çıkmaktadır.</a:t>
            </a:r>
            <a:endParaRPr/>
          </a:p>
        </p:txBody>
      </p:sp>
      <p:pic>
        <p:nvPicPr>
          <p:cNvPr id="159" name="Google Shape;159;p16" descr="2.png"/>
          <p:cNvPicPr preferRelativeResize="0"/>
          <p:nvPr/>
        </p:nvPicPr>
        <p:blipFill rotWithShape="1">
          <a:blip r:embed="rId3">
            <a:alphaModFix/>
          </a:blip>
          <a:srcRect/>
          <a:stretch/>
        </p:blipFill>
        <p:spPr>
          <a:xfrm>
            <a:off x="1357290" y="214290"/>
            <a:ext cx="5643570" cy="313831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7"/>
          <p:cNvSpPr txBox="1">
            <a:spLocks noGrp="1"/>
          </p:cNvSpPr>
          <p:nvPr>
            <p:ph type="body" idx="1"/>
          </p:nvPr>
        </p:nvSpPr>
        <p:spPr>
          <a:xfrm>
            <a:off x="383825" y="321176"/>
            <a:ext cx="8118600" cy="339270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İhracat faaliyeti; bizzat üretici/imalatçı firmalar veya ihracat konusunda uzmanlaşmış tüccar/ihracatçılar tarafından yürütülmektedir. Her iki grup da, ihracat siparişlerinin yerine getirilmesi için gerek sevkiyat öncesi gerekse sevkiyat sonrası finansmana ihtiyaç duyarlar. İhracat için ihtiyaç duyulan finansman miktarı; ihracat değeri kadar veya ihracat değerinden az veya fazla olabilir. </a:t>
            </a:r>
            <a:endParaRPr/>
          </a:p>
        </p:txBody>
      </p:sp>
      <p:pic>
        <p:nvPicPr>
          <p:cNvPr id="165" name="Google Shape;165;p17"/>
          <p:cNvPicPr preferRelativeResize="0"/>
          <p:nvPr/>
        </p:nvPicPr>
        <p:blipFill rotWithShape="1">
          <a:blip r:embed="rId3">
            <a:alphaModFix/>
          </a:blip>
          <a:srcRect/>
          <a:stretch/>
        </p:blipFill>
        <p:spPr>
          <a:xfrm>
            <a:off x="687250" y="3713875"/>
            <a:ext cx="7402300" cy="2855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Google Shape;170;p18"/>
          <p:cNvSpPr txBox="1">
            <a:spLocks noGrp="1"/>
          </p:cNvSpPr>
          <p:nvPr>
            <p:ph type="body" idx="1"/>
          </p:nvPr>
        </p:nvSpPr>
        <p:spPr>
          <a:xfrm>
            <a:off x="293150" y="270600"/>
            <a:ext cx="8502600" cy="6316800"/>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None/>
            </a:pPr>
            <a:r>
              <a:rPr lang="tr-TR"/>
              <a:t>Üretici/imalatçı firmaların ihracatçılara kıyasla finansmana ihtiyaçları daha fazladır. Çünkü: </a:t>
            </a:r>
            <a:endParaRPr/>
          </a:p>
          <a:p>
            <a:pPr marL="274320" lvl="0" indent="-274320" algn="l" rtl="0">
              <a:lnSpc>
                <a:spcPct val="90000"/>
              </a:lnSpc>
              <a:spcBef>
                <a:spcPts val="600"/>
              </a:spcBef>
              <a:spcAft>
                <a:spcPts val="0"/>
              </a:spcAft>
              <a:buSzPts val="1680"/>
              <a:buNone/>
            </a:pPr>
            <a:endParaRPr/>
          </a:p>
          <a:p>
            <a:pPr marL="274320" lvl="0" indent="-274320" algn="l" rtl="0">
              <a:lnSpc>
                <a:spcPct val="90000"/>
              </a:lnSpc>
              <a:spcBef>
                <a:spcPts val="600"/>
              </a:spcBef>
              <a:spcAft>
                <a:spcPts val="0"/>
              </a:spcAft>
              <a:buSzPts val="1680"/>
              <a:buFont typeface="Noto Sans Symbols"/>
              <a:buChar char="▪"/>
            </a:pPr>
            <a:r>
              <a:rPr lang="tr-TR"/>
              <a:t>İç ve dış piyasalar için üretilen malların tipleri farklılık arz ediyorsa, dış piyasalara yönelik üretimdeki değişiklikler firmaya ek maliyetler getirecektir. </a:t>
            </a:r>
            <a:endParaRPr/>
          </a:p>
          <a:p>
            <a:pPr marL="274320" lvl="0" indent="-167640" algn="l" rtl="0">
              <a:lnSpc>
                <a:spcPct val="90000"/>
              </a:lnSpc>
              <a:spcBef>
                <a:spcPts val="600"/>
              </a:spcBef>
              <a:spcAft>
                <a:spcPts val="0"/>
              </a:spcAft>
              <a:buSzPts val="1680"/>
              <a:buNone/>
            </a:pPr>
            <a:endParaRPr/>
          </a:p>
          <a:p>
            <a:pPr marL="274320" lvl="0" indent="-274320" algn="l" rtl="0">
              <a:lnSpc>
                <a:spcPct val="90000"/>
              </a:lnSpc>
              <a:spcBef>
                <a:spcPts val="600"/>
              </a:spcBef>
              <a:spcAft>
                <a:spcPts val="0"/>
              </a:spcAft>
              <a:buSzPts val="1680"/>
              <a:buFont typeface="Noto Sans Symbols"/>
              <a:buChar char="▪"/>
            </a:pPr>
            <a:r>
              <a:rPr lang="tr-TR"/>
              <a:t>Mevcut bir işletme sermayesi ile sadece iç piyasaya yönelik belli bir kapasite ile üretimde bulunan bir firma, ihracat siparişini de karşılamak istediğinde ek finansmana ihtiyaç duyacak, bir başka ifade ile artan üretim hacmi kredi temini gereğini ortaya çıkaracaktır.</a:t>
            </a:r>
            <a:endParaRPr/>
          </a:p>
          <a:p>
            <a:pPr marL="274320" lvl="0" indent="-167640" algn="l" rtl="0">
              <a:lnSpc>
                <a:spcPct val="90000"/>
              </a:lnSpc>
              <a:spcBef>
                <a:spcPts val="600"/>
              </a:spcBef>
              <a:spcAft>
                <a:spcPts val="0"/>
              </a:spcAft>
              <a:buSzPts val="1680"/>
              <a:buNone/>
            </a:pPr>
            <a:endParaRPr/>
          </a:p>
          <a:p>
            <a:pPr marL="274320" lvl="0" indent="-274320" algn="l" rtl="0">
              <a:lnSpc>
                <a:spcPct val="90000"/>
              </a:lnSpc>
              <a:spcBef>
                <a:spcPts val="600"/>
              </a:spcBef>
              <a:spcAft>
                <a:spcPts val="0"/>
              </a:spcAft>
              <a:buSzPts val="1680"/>
              <a:buFont typeface="Noto Sans Symbols"/>
              <a:buChar char="▪"/>
            </a:pPr>
            <a:r>
              <a:rPr lang="tr-TR"/>
              <a:t>Ayrıca, ihracatçı, üretim maliyetinin dışında şayet nakliye, sigorta, vergi vb. maliyetleri de yükümlenmekte ise finansman ihtiyacı daha da artacaktır.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9"/>
          <p:cNvSpPr txBox="1">
            <a:spLocks noGrp="1"/>
          </p:cNvSpPr>
          <p:nvPr>
            <p:ph type="body" idx="1"/>
          </p:nvPr>
        </p:nvSpPr>
        <p:spPr>
          <a:xfrm>
            <a:off x="214275" y="142850"/>
            <a:ext cx="8215500" cy="355290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Dış ticaretin finansmanında işletmelerin fon kaynakları yeterli ise ticareti kendi kaynaklarından finanse eder. Şayet yeterli değilse yabancı kaynaklara başvurur. Aynı zamanda, ihracatçılar, satılan malın bedelini de tahsilini de garanti etmek isterler. İthalatçılar ise malı teslim almadan ve niteliklerini belirlemeden bedelini ödemekten çekinirler. Dolayısıyla, bu işlemlerinde sorumluluklarının bir finansal aracı kurum ile paylaşmaya gereksinim duyarlar. Başka bir ifade ile dış ticaret işlemlerinde, işletmeler bir finansal kuruluşa ihtiyaç duyabilmektedirler.</a:t>
            </a:r>
            <a:endParaRPr/>
          </a:p>
        </p:txBody>
      </p:sp>
      <p:pic>
        <p:nvPicPr>
          <p:cNvPr id="176" name="Google Shape;176;p19" descr="3.png"/>
          <p:cNvPicPr preferRelativeResize="0"/>
          <p:nvPr/>
        </p:nvPicPr>
        <p:blipFill rotWithShape="1">
          <a:blip r:embed="rId3">
            <a:alphaModFix/>
          </a:blip>
          <a:srcRect/>
          <a:stretch/>
        </p:blipFill>
        <p:spPr>
          <a:xfrm>
            <a:off x="500025" y="4337000"/>
            <a:ext cx="6956649" cy="2325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body" idx="1"/>
          </p:nvPr>
        </p:nvSpPr>
        <p:spPr>
          <a:xfrm>
            <a:off x="457200" y="214290"/>
            <a:ext cx="7467600" cy="625966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İhracatın finansmanı; ihraç edilecek malın temini veya üretimi ile satış bedelinin tahsili arasındaki faaliyetlerin finansmanıdır. </a:t>
            </a:r>
            <a:endParaRPr/>
          </a:p>
          <a:p>
            <a:pPr marL="274320" lvl="0" indent="-167640" algn="l" rtl="0">
              <a:lnSpc>
                <a:spcPct val="100000"/>
              </a:lnSpc>
              <a:spcBef>
                <a:spcPts val="600"/>
              </a:spcBef>
              <a:spcAft>
                <a:spcPts val="0"/>
              </a:spcAft>
              <a:buSzPts val="1680"/>
              <a:buNone/>
            </a:pPr>
            <a:endParaRPr/>
          </a:p>
          <a:p>
            <a:pPr marL="274320" lvl="0" indent="-274320" algn="l" rtl="0">
              <a:lnSpc>
                <a:spcPct val="100000"/>
              </a:lnSpc>
              <a:spcBef>
                <a:spcPts val="600"/>
              </a:spcBef>
              <a:spcAft>
                <a:spcPts val="0"/>
              </a:spcAft>
              <a:buSzPts val="1960"/>
              <a:buNone/>
            </a:pPr>
            <a:r>
              <a:rPr lang="tr-TR" sz="2800" b="1">
                <a:solidFill>
                  <a:srgbClr val="C00000"/>
                </a:solidFill>
              </a:rPr>
              <a:t>İhracatın finansmanı; </a:t>
            </a:r>
            <a:endParaRPr/>
          </a:p>
          <a:p>
            <a:pPr marL="274320" lvl="0" indent="-274320" algn="l" rtl="0">
              <a:lnSpc>
                <a:spcPct val="100000"/>
              </a:lnSpc>
              <a:spcBef>
                <a:spcPts val="600"/>
              </a:spcBef>
              <a:spcAft>
                <a:spcPts val="0"/>
              </a:spcAft>
              <a:buSzPts val="1680"/>
              <a:buFont typeface="Arial"/>
              <a:buChar char="•"/>
            </a:pPr>
            <a:r>
              <a:rPr lang="tr-TR"/>
              <a:t>Finansmanın vadesine göre kısa, orta ve uzun, </a:t>
            </a:r>
            <a:endParaRPr/>
          </a:p>
          <a:p>
            <a:pPr marL="274320" lvl="0" indent="-274320" algn="l" rtl="0">
              <a:lnSpc>
                <a:spcPct val="100000"/>
              </a:lnSpc>
              <a:spcBef>
                <a:spcPts val="600"/>
              </a:spcBef>
              <a:spcAft>
                <a:spcPts val="0"/>
              </a:spcAft>
              <a:buSzPts val="1680"/>
              <a:buFont typeface="Arial"/>
              <a:buChar char="•"/>
            </a:pPr>
            <a:r>
              <a:rPr lang="tr-TR"/>
              <a:t>Kullanım yeri ve amacına göre sevk öncesi ve sevk sonrası finansman ve </a:t>
            </a:r>
            <a:endParaRPr/>
          </a:p>
          <a:p>
            <a:pPr marL="274320" lvl="0" indent="-274320" algn="l" rtl="0">
              <a:lnSpc>
                <a:spcPct val="100000"/>
              </a:lnSpc>
              <a:spcBef>
                <a:spcPts val="600"/>
              </a:spcBef>
              <a:spcAft>
                <a:spcPts val="0"/>
              </a:spcAft>
              <a:buSzPts val="1680"/>
              <a:buFont typeface="Arial"/>
              <a:buChar char="•"/>
            </a:pPr>
            <a:r>
              <a:rPr lang="tr-TR"/>
              <a:t>Riskin alındığı tarafa göre satıcı ve alıcı kredileri gibi çeşitli şekillerde sınıflandırılmaktadır.</a:t>
            </a:r>
            <a:endParaRPr/>
          </a:p>
        </p:txBody>
      </p:sp>
      <p:pic>
        <p:nvPicPr>
          <p:cNvPr id="182" name="Google Shape;182;p20" descr="4.png"/>
          <p:cNvPicPr preferRelativeResize="0"/>
          <p:nvPr/>
        </p:nvPicPr>
        <p:blipFill rotWithShape="1">
          <a:blip r:embed="rId3">
            <a:alphaModFix/>
          </a:blip>
          <a:srcRect/>
          <a:stretch/>
        </p:blipFill>
        <p:spPr>
          <a:xfrm>
            <a:off x="1500166" y="5715016"/>
            <a:ext cx="5715040" cy="9520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1"/>
          <p:cNvSpPr txBox="1">
            <a:spLocks noGrp="1"/>
          </p:cNvSpPr>
          <p:nvPr>
            <p:ph type="title"/>
          </p:nvPr>
        </p:nvSpPr>
        <p:spPr>
          <a:xfrm>
            <a:off x="785786" y="428604"/>
            <a:ext cx="7110410" cy="84615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C00000"/>
              </a:buClr>
              <a:buSzPts val="3200"/>
              <a:buFont typeface="Arial"/>
              <a:buNone/>
            </a:pPr>
            <a:r>
              <a:rPr lang="tr-TR" sz="3200" b="1" i="1">
                <a:solidFill>
                  <a:srgbClr val="C00000"/>
                </a:solidFill>
              </a:rPr>
              <a:t>LEASİNG  (FİNANSAL KİRALAMA)</a:t>
            </a:r>
            <a:endParaRPr sz="3200" b="1" i="1">
              <a:solidFill>
                <a:srgbClr val="C00000"/>
              </a:solidFill>
            </a:endParaRPr>
          </a:p>
        </p:txBody>
      </p:sp>
      <p:sp>
        <p:nvSpPr>
          <p:cNvPr id="188" name="Google Shape;188;p21"/>
          <p:cNvSpPr txBox="1">
            <a:spLocks noGrp="1"/>
          </p:cNvSpPr>
          <p:nvPr>
            <p:ph type="body" idx="1"/>
          </p:nvPr>
        </p:nvSpPr>
        <p:spPr>
          <a:xfrm>
            <a:off x="457200" y="2071678"/>
            <a:ext cx="4614866" cy="4429156"/>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Finansal kiralama bir yatırım malının mülkiyeti finansal kiralama şirketinde kalarak, belirlenen kiralar karşılığında kullanım hakkının kiracıya verilmesi ve sözleşmede belirlenen değer üzerinden kiracıya geçmesini sağlayan bir finansman yöntemidir.</a:t>
            </a:r>
            <a:endParaRPr/>
          </a:p>
        </p:txBody>
      </p:sp>
      <p:pic>
        <p:nvPicPr>
          <p:cNvPr id="189" name="Google Shape;189;p21" descr="5.png"/>
          <p:cNvPicPr preferRelativeResize="0"/>
          <p:nvPr/>
        </p:nvPicPr>
        <p:blipFill rotWithShape="1">
          <a:blip r:embed="rId3">
            <a:alphaModFix/>
          </a:blip>
          <a:srcRect/>
          <a:stretch/>
        </p:blipFill>
        <p:spPr>
          <a:xfrm>
            <a:off x="5572132" y="2643182"/>
            <a:ext cx="2500330" cy="244976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5000"/>
          </a:blip>
          <a:stretch>
            <a:fillRect/>
          </a:stretch>
        </a:blipFill>
        <a:effectLst/>
      </p:bgPr>
    </p:bg>
    <p:spTree>
      <p:nvGrpSpPr>
        <p:cNvPr id="1" name="Shape 193"/>
        <p:cNvGrpSpPr/>
        <p:nvPr/>
      </p:nvGrpSpPr>
      <p:grpSpPr>
        <a:xfrm>
          <a:off x="0" y="0"/>
          <a:ext cx="0" cy="0"/>
          <a:chOff x="0" y="0"/>
          <a:chExt cx="0" cy="0"/>
        </a:xfrm>
      </p:grpSpPr>
      <p:sp>
        <p:nvSpPr>
          <p:cNvPr id="194" name="Google Shape;194;p22"/>
          <p:cNvSpPr txBox="1">
            <a:spLocks noGrp="1"/>
          </p:cNvSpPr>
          <p:nvPr>
            <p:ph type="body" idx="1"/>
          </p:nvPr>
        </p:nvSpPr>
        <p:spPr>
          <a:xfrm>
            <a:off x="714348" y="2071678"/>
            <a:ext cx="7467600" cy="4357694"/>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Yatırım mallarının satın alınması yerine, kiralanarak kullanılmasını sağlayarak firmaların işletme sermayelerini diğer ihtiyaçlarının karşılanmasında kullanılması ile verimliliğin ve karlılığın artmasında önemli rol üstlenir. </a:t>
            </a:r>
            <a:endParaRPr/>
          </a:p>
          <a:p>
            <a:pPr marL="274320" lvl="0" indent="-274320" algn="l" rtl="0">
              <a:lnSpc>
                <a:spcPct val="100000"/>
              </a:lnSpc>
              <a:spcBef>
                <a:spcPts val="600"/>
              </a:spcBef>
              <a:spcAft>
                <a:spcPts val="0"/>
              </a:spcAft>
              <a:buSzPts val="1680"/>
              <a:buFont typeface="Noto Sans Symbols"/>
              <a:buChar char="▪"/>
            </a:pPr>
            <a:r>
              <a:rPr lang="tr-TR"/>
              <a:t>Leasingin dünyada bilinen ilk uygulamaları Sümerler tarafından M.Ö. 2000‟li yıllarda tarım araçları kiralamasında görülmüştür. Daha sonraki Roma dönemlerinde leasing uygulamaları belirginleşirken Ortaçağda arazi ve binalar da leasinge konu olmuştur.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3"/>
          <p:cNvSpPr txBox="1">
            <a:spLocks noGrp="1"/>
          </p:cNvSpPr>
          <p:nvPr>
            <p:ph type="body" idx="1"/>
          </p:nvPr>
        </p:nvSpPr>
        <p:spPr>
          <a:xfrm>
            <a:off x="457200" y="571480"/>
            <a:ext cx="7467600" cy="5902472"/>
          </a:xfrm>
          <a:prstGeom prst="rect">
            <a:avLst/>
          </a:prstGeom>
          <a:noFill/>
          <a:ln>
            <a:noFill/>
          </a:ln>
        </p:spPr>
        <p:txBody>
          <a:bodyPr spcFirstLastPara="1" wrap="square" lIns="91425" tIns="45700" rIns="91425" bIns="45700" anchor="t" anchorCtr="0">
            <a:noAutofit/>
          </a:bodyPr>
          <a:lstStyle/>
          <a:p>
            <a:pPr marL="274320" lvl="0" indent="-167640" algn="l" rtl="0">
              <a:lnSpc>
                <a:spcPct val="100000"/>
              </a:lnSpc>
              <a:spcBef>
                <a:spcPts val="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Diğer bir tanıma göre leasing (finansal kiralama); bir yatırım malının, mülkiyeti leasing şirketinde kalmak üzere belirlenen kiralar karşılığında kullanım hakkının kiracıya verilmesi ve sözleşmede belirlenen bir değer üzerinden sözleşme süresi sonunda mülkiyetin kiracıya devredilmesidir. Bu  süre boyunca malın bakımı onarımı ve sigorta primlerinin ödenmesinden kiracı sorumlu olmaktadır.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0000"/>
          </a:blip>
          <a:stretch>
            <a:fillRect/>
          </a:stretch>
        </a:blipFill>
        <a:effectLst/>
      </p:bgPr>
    </p:bg>
    <p:spTree>
      <p:nvGrpSpPr>
        <p:cNvPr id="1" name="Shape 203"/>
        <p:cNvGrpSpPr/>
        <p:nvPr/>
      </p:nvGrpSpPr>
      <p:grpSpPr>
        <a:xfrm>
          <a:off x="0" y="0"/>
          <a:ext cx="0" cy="0"/>
          <a:chOff x="0" y="0"/>
          <a:chExt cx="0" cy="0"/>
        </a:xfrm>
      </p:grpSpPr>
      <p:sp>
        <p:nvSpPr>
          <p:cNvPr id="204" name="Google Shape;204;p24"/>
          <p:cNvSpPr txBox="1">
            <a:spLocks noGrp="1"/>
          </p:cNvSpPr>
          <p:nvPr>
            <p:ph type="body" idx="1"/>
          </p:nvPr>
        </p:nvSpPr>
        <p:spPr>
          <a:xfrm>
            <a:off x="571472" y="928670"/>
            <a:ext cx="7467600" cy="5330968"/>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Font typeface="Noto Sans Symbols"/>
              <a:buChar char="❖"/>
            </a:pPr>
            <a:r>
              <a:rPr lang="tr-TR"/>
              <a:t>Leasing şirketi (kiralayan); yatırımcının (kiracı), kendi belirlediği satıcı firma ile fiyat ve özelliklerinde anlaştığı malı, finansal kiralama sözleşmesi kapsamında peşin olarak satın alıp, mutabık kalınan ve sözleşmede belirtilen vade ve bedel ile kiraya verir. Mülkiyet hakkı leasing şirketinde, kullanım hakkı da kiracı firmada kalmaktadır. </a:t>
            </a:r>
            <a:endParaRPr/>
          </a:p>
          <a:p>
            <a:pPr marL="274320" lvl="0" indent="-167640" algn="l" rtl="0">
              <a:lnSpc>
                <a:spcPct val="90000"/>
              </a:lnSpc>
              <a:spcBef>
                <a:spcPts val="600"/>
              </a:spcBef>
              <a:spcAft>
                <a:spcPts val="0"/>
              </a:spcAft>
              <a:buSzPts val="1680"/>
              <a:buFont typeface="Noto Sans Symbols"/>
              <a:buNone/>
            </a:pPr>
            <a:endParaRPr/>
          </a:p>
          <a:p>
            <a:pPr marL="274320" lvl="0" indent="-274320" algn="l" rtl="0">
              <a:lnSpc>
                <a:spcPct val="90000"/>
              </a:lnSpc>
              <a:spcBef>
                <a:spcPts val="600"/>
              </a:spcBef>
              <a:spcAft>
                <a:spcPts val="0"/>
              </a:spcAft>
              <a:buSzPts val="1680"/>
              <a:buFont typeface="Noto Sans Symbols"/>
              <a:buChar char="❖"/>
            </a:pPr>
            <a:r>
              <a:rPr lang="tr-TR"/>
              <a:t>Böylece; yatırım malı kendi kendini öderken, sözleşme süresi sonunda sembolik bir değerle (örn. 10 USD) mülkiyeti yatırımcıya (kiracıya) geçecektir. Bir yatırım malının mülkiyeti leasing şirketinde kalarak, belirlenen kiralar (taksit) karşılığında kullanım hakkının kiracıya geçmesini sağlayan bir finansman yöntemidir.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sp>
        <p:nvSpPr>
          <p:cNvPr id="209" name="Google Shape;209;p25"/>
          <p:cNvSpPr txBox="1">
            <a:spLocks noGrp="1"/>
          </p:cNvSpPr>
          <p:nvPr>
            <p:ph type="body" idx="1"/>
          </p:nvPr>
        </p:nvSpPr>
        <p:spPr>
          <a:xfrm>
            <a:off x="357158" y="1000108"/>
            <a:ext cx="6072230" cy="557214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SzPts val="1680"/>
              <a:buFont typeface="Arial"/>
              <a:buChar char="•"/>
            </a:pPr>
            <a:r>
              <a:rPr lang="tr-TR"/>
              <a:t>Mülkiyetin devri 3226 sayılı Finansal Kiralama Kanunu gereğince gerçekleştirilir. Leasing şirketinin alım yaptığı tarihten 24 ay (ya da 48 ay) önce mal başkasına satılamaz, devredilemez, kiralanamaz. </a:t>
            </a:r>
            <a:endParaRPr/>
          </a:p>
          <a:p>
            <a:pPr marL="457200" lvl="0" indent="-350520" algn="l" rtl="0">
              <a:lnSpc>
                <a:spcPct val="100000"/>
              </a:lnSpc>
              <a:spcBef>
                <a:spcPts val="600"/>
              </a:spcBef>
              <a:spcAft>
                <a:spcPts val="0"/>
              </a:spcAft>
              <a:buSzPts val="1680"/>
              <a:buFont typeface="Arial"/>
              <a:buNone/>
            </a:pPr>
            <a:endParaRPr/>
          </a:p>
          <a:p>
            <a:pPr marL="457200" lvl="0" indent="-457200" algn="l" rtl="0">
              <a:lnSpc>
                <a:spcPct val="100000"/>
              </a:lnSpc>
              <a:spcBef>
                <a:spcPts val="600"/>
              </a:spcBef>
              <a:spcAft>
                <a:spcPts val="0"/>
              </a:spcAft>
              <a:buSzPts val="1680"/>
              <a:buFont typeface="Arial"/>
              <a:buChar char="•"/>
            </a:pPr>
            <a:r>
              <a:rPr lang="tr-TR"/>
              <a:t>Leasing şirketi sözleşme sonuna kadar malın sahibidir. Mülkiyet, sözleşme bitiminde önceden belirlenmiş sembolik bir bedel ile kiracıya devredilebilir.</a:t>
            </a:r>
            <a:endParaRPr/>
          </a:p>
        </p:txBody>
      </p:sp>
      <p:pic>
        <p:nvPicPr>
          <p:cNvPr id="210" name="Google Shape;210;p25" descr="9.png"/>
          <p:cNvPicPr preferRelativeResize="0"/>
          <p:nvPr/>
        </p:nvPicPr>
        <p:blipFill rotWithShape="1">
          <a:blip r:embed="rId3">
            <a:alphaModFix/>
          </a:blip>
          <a:srcRect/>
          <a:stretch/>
        </p:blipFill>
        <p:spPr>
          <a:xfrm>
            <a:off x="6643702" y="2357430"/>
            <a:ext cx="1451469" cy="30238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6"/>
          <p:cNvSpPr txBox="1">
            <a:spLocks noGrp="1"/>
          </p:cNvSpPr>
          <p:nvPr>
            <p:ph type="title"/>
          </p:nvPr>
        </p:nvSpPr>
        <p:spPr>
          <a:xfrm>
            <a:off x="1714480" y="142852"/>
            <a:ext cx="4972056" cy="63184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C00000"/>
              </a:buClr>
              <a:buSzPts val="3200"/>
              <a:buFont typeface="Arial"/>
              <a:buNone/>
            </a:pPr>
            <a:r>
              <a:rPr lang="tr-TR" sz="3200">
                <a:solidFill>
                  <a:srgbClr val="C00000"/>
                </a:solidFill>
              </a:rPr>
              <a:t>LEASİNG’İN UNSURLARI</a:t>
            </a:r>
            <a:endParaRPr sz="3200">
              <a:solidFill>
                <a:srgbClr val="C00000"/>
              </a:solidFill>
            </a:endParaRPr>
          </a:p>
        </p:txBody>
      </p:sp>
      <p:sp>
        <p:nvSpPr>
          <p:cNvPr id="216" name="Google Shape;216;p26"/>
          <p:cNvSpPr txBox="1">
            <a:spLocks noGrp="1"/>
          </p:cNvSpPr>
          <p:nvPr>
            <p:ph type="body" idx="1"/>
          </p:nvPr>
        </p:nvSpPr>
        <p:spPr>
          <a:xfrm>
            <a:off x="357158" y="1071546"/>
            <a:ext cx="3786214" cy="2214578"/>
          </a:xfrm>
          <a:prstGeom prst="rect">
            <a:avLst/>
          </a:prstGeom>
          <a:solidFill>
            <a:schemeClr val="lt1"/>
          </a:solidFill>
          <a:ln w="9525" cap="flat" cmpd="sng">
            <a:solidFill>
              <a:srgbClr val="366092"/>
            </a:solidFill>
            <a:prstDash val="lgDash"/>
            <a:round/>
            <a:headEnd type="none" w="sm" len="sm"/>
            <a:tailEnd type="none" w="sm" len="sm"/>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SzPts val="1547"/>
              <a:buNone/>
            </a:pPr>
            <a:r>
              <a:rPr lang="tr-TR" sz="2210" b="1" i="1" u="sng">
                <a:solidFill>
                  <a:srgbClr val="0F243E"/>
                </a:solidFill>
              </a:rPr>
              <a:t>Kiralayan: </a:t>
            </a:r>
            <a:r>
              <a:rPr lang="tr-TR" sz="1870"/>
              <a:t>Leasing işlemine</a:t>
            </a:r>
            <a:endParaRPr/>
          </a:p>
          <a:p>
            <a:pPr marL="514350" lvl="0" indent="-514350" algn="l" rtl="0">
              <a:lnSpc>
                <a:spcPct val="90000"/>
              </a:lnSpc>
              <a:spcBef>
                <a:spcPts val="600"/>
              </a:spcBef>
              <a:spcAft>
                <a:spcPts val="0"/>
              </a:spcAft>
              <a:buSzPts val="1309"/>
              <a:buNone/>
            </a:pPr>
            <a:r>
              <a:rPr lang="tr-TR" sz="1870"/>
              <a:t>konu olan ekipmanın hukuki</a:t>
            </a:r>
            <a:endParaRPr/>
          </a:p>
          <a:p>
            <a:pPr marL="514350" lvl="0" indent="-514350" algn="l" rtl="0">
              <a:lnSpc>
                <a:spcPct val="90000"/>
              </a:lnSpc>
              <a:spcBef>
                <a:spcPts val="600"/>
              </a:spcBef>
              <a:spcAft>
                <a:spcPts val="0"/>
              </a:spcAft>
              <a:buSzPts val="1309"/>
              <a:buNone/>
            </a:pPr>
            <a:r>
              <a:rPr lang="tr-TR" sz="1870"/>
              <a:t>mülkiyetini üzerinde taşıyan ve</a:t>
            </a:r>
            <a:endParaRPr/>
          </a:p>
          <a:p>
            <a:pPr marL="514350" lvl="0" indent="-514350" algn="l" rtl="0">
              <a:lnSpc>
                <a:spcPct val="90000"/>
              </a:lnSpc>
              <a:spcBef>
                <a:spcPts val="600"/>
              </a:spcBef>
              <a:spcAft>
                <a:spcPts val="0"/>
              </a:spcAft>
              <a:buSzPts val="1309"/>
              <a:buNone/>
            </a:pPr>
            <a:r>
              <a:rPr lang="tr-TR" sz="1870"/>
              <a:t>sözleşme ile önceden belirlenen kira</a:t>
            </a:r>
            <a:endParaRPr/>
          </a:p>
          <a:p>
            <a:pPr marL="514350" lvl="0" indent="-514350" algn="l" rtl="0">
              <a:lnSpc>
                <a:spcPct val="90000"/>
              </a:lnSpc>
              <a:spcBef>
                <a:spcPts val="600"/>
              </a:spcBef>
              <a:spcAft>
                <a:spcPts val="0"/>
              </a:spcAft>
              <a:buSzPts val="1309"/>
              <a:buNone/>
            </a:pPr>
            <a:r>
              <a:rPr lang="tr-TR" sz="1870"/>
              <a:t>ödemeleri karşılığında kullanım</a:t>
            </a:r>
            <a:endParaRPr/>
          </a:p>
          <a:p>
            <a:pPr marL="514350" lvl="0" indent="-514350" algn="l" rtl="0">
              <a:lnSpc>
                <a:spcPct val="90000"/>
              </a:lnSpc>
              <a:spcBef>
                <a:spcPts val="600"/>
              </a:spcBef>
              <a:spcAft>
                <a:spcPts val="0"/>
              </a:spcAft>
              <a:buSzPts val="1309"/>
              <a:buNone/>
            </a:pPr>
            <a:r>
              <a:rPr lang="tr-TR" sz="1870"/>
              <a:t>hakkını kiracı'ya devreden taraf</a:t>
            </a:r>
            <a:r>
              <a:rPr lang="tr-TR" sz="2380"/>
              <a:t>.</a:t>
            </a:r>
            <a:endParaRPr sz="2380" i="1"/>
          </a:p>
        </p:txBody>
      </p:sp>
      <p:sp>
        <p:nvSpPr>
          <p:cNvPr id="217" name="Google Shape;217;p26"/>
          <p:cNvSpPr txBox="1"/>
          <p:nvPr/>
        </p:nvSpPr>
        <p:spPr>
          <a:xfrm>
            <a:off x="4500562" y="1500174"/>
            <a:ext cx="3786214" cy="1428760"/>
          </a:xfrm>
          <a:prstGeom prst="rect">
            <a:avLst/>
          </a:prstGeom>
          <a:solidFill>
            <a:schemeClr val="lt1"/>
          </a:solidFill>
          <a:ln w="9525" cap="flat" cmpd="sng">
            <a:solidFill>
              <a:srgbClr val="5F497A"/>
            </a:solidFill>
            <a:prstDash val="lgDash"/>
            <a:round/>
            <a:headEnd type="none" w="sm" len="sm"/>
            <a:tailEnd type="none" w="sm" len="sm"/>
          </a:ln>
        </p:spPr>
        <p:txBody>
          <a:bodyPr spcFirstLastPara="1" wrap="square" lIns="91425" tIns="45700" rIns="91425" bIns="45700" anchor="t" anchorCtr="0">
            <a:noAutofit/>
          </a:bodyPr>
          <a:lstStyle/>
          <a:p>
            <a:pPr marL="514350" marR="0" lvl="0" indent="-514350" algn="l" rtl="0">
              <a:lnSpc>
                <a:spcPct val="110000"/>
              </a:lnSpc>
              <a:spcBef>
                <a:spcPts val="0"/>
              </a:spcBef>
              <a:spcAft>
                <a:spcPts val="0"/>
              </a:spcAft>
              <a:buClr>
                <a:srgbClr val="000000"/>
              </a:buClr>
              <a:buSzPts val="2200"/>
              <a:buFont typeface="Arial"/>
              <a:buNone/>
            </a:pPr>
            <a:r>
              <a:rPr lang="tr-TR" sz="2200" b="1" i="1" u="sng" strike="noStrike" cap="none">
                <a:solidFill>
                  <a:srgbClr val="3F3151"/>
                </a:solidFill>
                <a:latin typeface="Times New Roman"/>
                <a:ea typeface="Times New Roman"/>
                <a:cs typeface="Times New Roman"/>
                <a:sym typeface="Times New Roman"/>
              </a:rPr>
              <a:t>Satıcı: </a:t>
            </a:r>
            <a:r>
              <a:rPr lang="tr-TR" sz="1900" b="0" i="0" u="none" strike="noStrike" cap="none">
                <a:solidFill>
                  <a:schemeClr val="dk1"/>
                </a:solidFill>
                <a:latin typeface="Times New Roman"/>
                <a:ea typeface="Times New Roman"/>
                <a:cs typeface="Times New Roman"/>
                <a:sym typeface="Times New Roman"/>
              </a:rPr>
              <a:t>Leasing işlemine konu olan</a:t>
            </a:r>
            <a:endParaRPr sz="1400" b="0" i="0" u="none" strike="noStrike" cap="none">
              <a:solidFill>
                <a:srgbClr val="000000"/>
              </a:solidFill>
              <a:latin typeface="Arial"/>
              <a:ea typeface="Arial"/>
              <a:cs typeface="Arial"/>
              <a:sym typeface="Arial"/>
            </a:endParaRPr>
          </a:p>
          <a:p>
            <a:pPr marL="514350" marR="0" lvl="0" indent="-514350" algn="l" rtl="0">
              <a:lnSpc>
                <a:spcPct val="110000"/>
              </a:lnSpc>
              <a:spcBef>
                <a:spcPts val="600"/>
              </a:spcBef>
              <a:spcAft>
                <a:spcPts val="0"/>
              </a:spcAft>
              <a:buClr>
                <a:srgbClr val="000000"/>
              </a:buClr>
              <a:buSzPts val="1900"/>
              <a:buFont typeface="Arial"/>
              <a:buNone/>
            </a:pPr>
            <a:r>
              <a:rPr lang="tr-TR" sz="1900" b="0" i="0" u="none" strike="noStrike" cap="none">
                <a:solidFill>
                  <a:schemeClr val="dk1"/>
                </a:solidFill>
                <a:latin typeface="Times New Roman"/>
                <a:ea typeface="Times New Roman"/>
                <a:cs typeface="Times New Roman"/>
                <a:sym typeface="Times New Roman"/>
              </a:rPr>
              <a:t>ekipmanı temin eden üretim veya</a:t>
            </a:r>
            <a:endParaRPr sz="1400" b="0" i="0" u="none" strike="noStrike" cap="none">
              <a:solidFill>
                <a:srgbClr val="000000"/>
              </a:solidFill>
              <a:latin typeface="Arial"/>
              <a:ea typeface="Arial"/>
              <a:cs typeface="Arial"/>
              <a:sym typeface="Arial"/>
            </a:endParaRPr>
          </a:p>
          <a:p>
            <a:pPr marL="514350" marR="0" lvl="0" indent="-514350" algn="l" rtl="0">
              <a:lnSpc>
                <a:spcPct val="110000"/>
              </a:lnSpc>
              <a:spcBef>
                <a:spcPts val="600"/>
              </a:spcBef>
              <a:spcAft>
                <a:spcPts val="0"/>
              </a:spcAft>
              <a:buClr>
                <a:srgbClr val="000000"/>
              </a:buClr>
              <a:buSzPts val="1900"/>
              <a:buFont typeface="Arial"/>
              <a:buNone/>
            </a:pPr>
            <a:r>
              <a:rPr lang="tr-TR" sz="1900" b="0" i="0" u="none" strike="noStrike" cap="none">
                <a:solidFill>
                  <a:schemeClr val="dk1"/>
                </a:solidFill>
                <a:latin typeface="Times New Roman"/>
                <a:ea typeface="Times New Roman"/>
                <a:cs typeface="Times New Roman"/>
                <a:sym typeface="Times New Roman"/>
              </a:rPr>
              <a:t>pazarlama kuruluşu. </a:t>
            </a:r>
            <a:endParaRPr sz="1900" b="0" i="1" u="none" strike="noStrike" cap="none">
              <a:solidFill>
                <a:schemeClr val="dk1"/>
              </a:solidFill>
              <a:latin typeface="Times New Roman"/>
              <a:ea typeface="Times New Roman"/>
              <a:cs typeface="Times New Roman"/>
              <a:sym typeface="Times New Roman"/>
            </a:endParaRPr>
          </a:p>
        </p:txBody>
      </p:sp>
      <p:sp>
        <p:nvSpPr>
          <p:cNvPr id="218" name="Google Shape;218;p26"/>
          <p:cNvSpPr txBox="1"/>
          <p:nvPr/>
        </p:nvSpPr>
        <p:spPr>
          <a:xfrm>
            <a:off x="714348" y="3857628"/>
            <a:ext cx="3786214" cy="1428760"/>
          </a:xfrm>
          <a:prstGeom prst="rect">
            <a:avLst/>
          </a:prstGeom>
          <a:solidFill>
            <a:schemeClr val="lt1"/>
          </a:solidFill>
          <a:ln w="9525" cap="flat" cmpd="sng">
            <a:solidFill>
              <a:srgbClr val="E36C09"/>
            </a:solidFill>
            <a:prstDash val="lgDash"/>
            <a:round/>
            <a:headEnd type="none" w="sm" len="sm"/>
            <a:tailEnd type="none" w="sm" len="sm"/>
          </a:ln>
        </p:spPr>
        <p:txBody>
          <a:bodyPr spcFirstLastPara="1" wrap="square" lIns="91425" tIns="45700" rIns="91425" bIns="45700" anchor="t" anchorCtr="0">
            <a:noAutofit/>
          </a:bodyPr>
          <a:lstStyle/>
          <a:p>
            <a:pPr marL="514350" marR="0" lvl="0" indent="-514350" algn="l" rtl="0">
              <a:lnSpc>
                <a:spcPct val="90000"/>
              </a:lnSpc>
              <a:spcBef>
                <a:spcPts val="0"/>
              </a:spcBef>
              <a:spcAft>
                <a:spcPts val="0"/>
              </a:spcAft>
              <a:buClr>
                <a:srgbClr val="000000"/>
              </a:buClr>
              <a:buSzPts val="2200"/>
              <a:buFont typeface="Arial"/>
              <a:buNone/>
            </a:pPr>
            <a:r>
              <a:rPr lang="tr-TR" sz="2200" b="1" i="1" u="sng" strike="noStrike" cap="none">
                <a:solidFill>
                  <a:srgbClr val="974806"/>
                </a:solidFill>
                <a:latin typeface="Times New Roman"/>
                <a:ea typeface="Times New Roman"/>
                <a:cs typeface="Times New Roman"/>
                <a:sym typeface="Times New Roman"/>
              </a:rPr>
              <a:t>Kira:</a:t>
            </a:r>
            <a:r>
              <a:rPr lang="tr-TR" sz="1540" b="1" i="1" u="sng" strike="noStrike" cap="none">
                <a:solidFill>
                  <a:srgbClr val="974806"/>
                </a:solidFill>
                <a:latin typeface="Times New Roman"/>
                <a:ea typeface="Times New Roman"/>
                <a:cs typeface="Times New Roman"/>
                <a:sym typeface="Times New Roman"/>
              </a:rPr>
              <a:t> </a:t>
            </a:r>
            <a:r>
              <a:rPr lang="tr-TR" sz="1650" b="0" i="0" u="none" strike="noStrike" cap="none">
                <a:solidFill>
                  <a:schemeClr val="dk1"/>
                </a:solidFill>
                <a:latin typeface="Times New Roman"/>
                <a:ea typeface="Times New Roman"/>
                <a:cs typeface="Times New Roman"/>
                <a:sym typeface="Times New Roman"/>
              </a:rPr>
              <a:t>Kiracı'nın Kiralayan'a, leasing</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1650"/>
              <a:buFont typeface="Arial"/>
              <a:buNone/>
            </a:pPr>
            <a:r>
              <a:rPr lang="tr-TR" sz="1650" b="0" i="0" u="none" strike="noStrike" cap="none">
                <a:solidFill>
                  <a:schemeClr val="dk1"/>
                </a:solidFill>
                <a:latin typeface="Times New Roman"/>
                <a:ea typeface="Times New Roman"/>
                <a:cs typeface="Times New Roman"/>
                <a:sym typeface="Times New Roman"/>
              </a:rPr>
              <a:t>konusu ekipmanın kullanım hakkı için</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1650"/>
              <a:buFont typeface="Arial"/>
              <a:buNone/>
            </a:pPr>
            <a:r>
              <a:rPr lang="tr-TR" sz="1650" b="0" i="0" u="none" strike="noStrike" cap="none">
                <a:solidFill>
                  <a:schemeClr val="dk1"/>
                </a:solidFill>
                <a:latin typeface="Times New Roman"/>
                <a:ea typeface="Times New Roman"/>
                <a:cs typeface="Times New Roman"/>
                <a:sym typeface="Times New Roman"/>
              </a:rPr>
              <a:t>yaptığı ve sözleşme ile önceden</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1650"/>
              <a:buFont typeface="Arial"/>
              <a:buNone/>
            </a:pPr>
            <a:r>
              <a:rPr lang="tr-TR" sz="1650" b="0" i="0" u="none" strike="noStrike" cap="none">
                <a:solidFill>
                  <a:schemeClr val="dk1"/>
                </a:solidFill>
                <a:latin typeface="Times New Roman"/>
                <a:ea typeface="Times New Roman"/>
                <a:cs typeface="Times New Roman"/>
                <a:sym typeface="Times New Roman"/>
              </a:rPr>
              <a:t>belirlenen periyodik ödemeler.</a:t>
            </a:r>
            <a:endParaRPr sz="1650" b="0" i="1" u="none" strike="noStrike" cap="none">
              <a:solidFill>
                <a:schemeClr val="dk1"/>
              </a:solidFill>
              <a:latin typeface="Times New Roman"/>
              <a:ea typeface="Times New Roman"/>
              <a:cs typeface="Times New Roman"/>
              <a:sym typeface="Times New Roman"/>
            </a:endParaRPr>
          </a:p>
        </p:txBody>
      </p:sp>
      <p:sp>
        <p:nvSpPr>
          <p:cNvPr id="219" name="Google Shape;219;p26"/>
          <p:cNvSpPr txBox="1"/>
          <p:nvPr/>
        </p:nvSpPr>
        <p:spPr>
          <a:xfrm>
            <a:off x="4857752" y="3214686"/>
            <a:ext cx="3214710" cy="3429024"/>
          </a:xfrm>
          <a:prstGeom prst="rect">
            <a:avLst/>
          </a:prstGeom>
          <a:solidFill>
            <a:schemeClr val="lt1"/>
          </a:solidFill>
          <a:ln w="9525" cap="flat" cmpd="sng">
            <a:solidFill>
              <a:srgbClr val="4F6128"/>
            </a:solidFill>
            <a:prstDash val="lgDash"/>
            <a:round/>
            <a:headEnd type="none" w="sm" len="sm"/>
            <a:tailEnd type="none" w="sm" len="sm"/>
          </a:ln>
        </p:spPr>
        <p:txBody>
          <a:bodyPr spcFirstLastPara="1" wrap="square" lIns="91425" tIns="45700" rIns="91425" bIns="45700" anchor="t" anchorCtr="0">
            <a:noAutofit/>
          </a:bodyPr>
          <a:lstStyle/>
          <a:p>
            <a:pPr marL="514350" marR="0" lvl="0" indent="-514350" algn="l" rtl="0">
              <a:lnSpc>
                <a:spcPct val="90000"/>
              </a:lnSpc>
              <a:spcBef>
                <a:spcPts val="0"/>
              </a:spcBef>
              <a:spcAft>
                <a:spcPts val="0"/>
              </a:spcAft>
              <a:buClr>
                <a:srgbClr val="000000"/>
              </a:buClr>
              <a:buSzPts val="2187"/>
              <a:buFont typeface="Arial"/>
              <a:buNone/>
            </a:pPr>
            <a:r>
              <a:rPr lang="tr-TR" sz="2187" b="1" i="1" u="sng" strike="noStrike" cap="none">
                <a:solidFill>
                  <a:srgbClr val="4F6128"/>
                </a:solidFill>
                <a:latin typeface="Times New Roman"/>
                <a:ea typeface="Times New Roman"/>
                <a:cs typeface="Times New Roman"/>
                <a:sym typeface="Times New Roman"/>
              </a:rPr>
              <a:t>Sözleşme: </a:t>
            </a:r>
            <a:r>
              <a:rPr lang="tr-TR" sz="2000" b="0" i="0" u="none" strike="noStrike" cap="none">
                <a:solidFill>
                  <a:schemeClr val="dk1"/>
                </a:solidFill>
                <a:latin typeface="Times New Roman"/>
                <a:ea typeface="Times New Roman"/>
                <a:cs typeface="Times New Roman"/>
                <a:sym typeface="Times New Roman"/>
              </a:rPr>
              <a:t>Kiracı ile</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kiralayan arasında, leasing</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işlemine konu olan</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ekipmanın kullanım hakkının</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kiracıya devri ve kullanım</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bedellerinin kiralayana geri</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ödenmesi ile ilgili tüm</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şartları kapsayan yazılı</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600"/>
              </a:spcBef>
              <a:spcAft>
                <a:spcPts val="0"/>
              </a:spcAft>
              <a:buClr>
                <a:srgbClr val="000000"/>
              </a:buClr>
              <a:buSzPts val="2000"/>
              <a:buFont typeface="Arial"/>
              <a:buNone/>
            </a:pPr>
            <a:r>
              <a:rPr lang="tr-TR" sz="2000" b="0" i="0" u="none" strike="noStrike" cap="none">
                <a:solidFill>
                  <a:schemeClr val="dk1"/>
                </a:solidFill>
                <a:latin typeface="Times New Roman"/>
                <a:ea typeface="Times New Roman"/>
                <a:cs typeface="Times New Roman"/>
                <a:sym typeface="Times New Roman"/>
              </a:rPr>
              <a:t>anlaşma.</a:t>
            </a:r>
            <a:endParaRPr sz="1875" b="0" i="1"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txBox="1">
            <a:spLocks noGrp="1"/>
          </p:cNvSpPr>
          <p:nvPr>
            <p:ph type="body" idx="1"/>
          </p:nvPr>
        </p:nvSpPr>
        <p:spPr>
          <a:xfrm>
            <a:off x="428596" y="214290"/>
            <a:ext cx="7400948" cy="1543048"/>
          </a:xfrm>
          <a:prstGeom prst="rect">
            <a:avLst/>
          </a:prstGeom>
          <a:noFill/>
          <a:ln w="9525" cap="flat" cmpd="sng">
            <a:solidFill>
              <a:srgbClr val="205867"/>
            </a:solidFill>
            <a:prstDash val="lgDashDot"/>
            <a:round/>
            <a:headEnd type="none" w="sm" len="sm"/>
            <a:tailEnd type="none" w="sm" len="sm"/>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540"/>
              <a:buChar char="?"/>
            </a:pPr>
            <a:r>
              <a:rPr lang="tr-TR" sz="2200" b="1" i="1" u="sng">
                <a:solidFill>
                  <a:srgbClr val="205867"/>
                </a:solidFill>
              </a:rPr>
              <a:t>Sözleşmenin Süresi: </a:t>
            </a:r>
            <a:r>
              <a:rPr lang="tr-TR" sz="1900"/>
              <a:t>Finansal Kiralama Sözleşmeleri aksi belirtilmedikçe 4 yıllık süre için düzenlenir. Teknolojik ömürleri, yararlanma süreleri kısa olan mallarda sözleşme süresi 2 yıldan kısa olmamak koşuluyla, 4 yıldan kısa düzenlenebilir. Sözleşme süresi 4 yıldan kısa olacak mallar Bakanlar Kurulunca belirlenmektedir.</a:t>
            </a:r>
            <a:endParaRPr sz="1900"/>
          </a:p>
        </p:txBody>
      </p:sp>
      <p:sp>
        <p:nvSpPr>
          <p:cNvPr id="225" name="Google Shape;225;p27"/>
          <p:cNvSpPr txBox="1"/>
          <p:nvPr/>
        </p:nvSpPr>
        <p:spPr>
          <a:xfrm>
            <a:off x="357158" y="2428868"/>
            <a:ext cx="3857652" cy="3429024"/>
          </a:xfrm>
          <a:prstGeom prst="rect">
            <a:avLst/>
          </a:prstGeom>
          <a:noFill/>
          <a:ln w="9525" cap="flat" cmpd="sng">
            <a:solidFill>
              <a:srgbClr val="FF0066"/>
            </a:solidFill>
            <a:prstDash val="lgDashDot"/>
            <a:round/>
            <a:headEnd type="none" w="sm" len="sm"/>
            <a:tailEnd type="none" w="sm" len="sm"/>
          </a:ln>
        </p:spPr>
        <p:txBody>
          <a:bodyPr spcFirstLastPara="1" wrap="square" lIns="91425" tIns="45700" rIns="91425" bIns="45700" anchor="t" anchorCtr="0">
            <a:noAutofit/>
          </a:bodyPr>
          <a:lstStyle/>
          <a:p>
            <a:pPr marL="274320" marR="0" lvl="0" indent="-274320" algn="l" rtl="0">
              <a:lnSpc>
                <a:spcPct val="100000"/>
              </a:lnSpc>
              <a:spcBef>
                <a:spcPts val="0"/>
              </a:spcBef>
              <a:spcAft>
                <a:spcPts val="0"/>
              </a:spcAft>
              <a:buClr>
                <a:schemeClr val="accent1"/>
              </a:buClr>
              <a:buSzPts val="1680"/>
              <a:buFont typeface="Noto Sans Symbols"/>
              <a:buChar char="🞆"/>
            </a:pPr>
            <a:r>
              <a:rPr lang="tr-TR" sz="2400" b="1" i="1" u="sng" strike="noStrike" cap="none">
                <a:solidFill>
                  <a:srgbClr val="FF0066"/>
                </a:solidFill>
                <a:latin typeface="Times New Roman"/>
                <a:ea typeface="Times New Roman"/>
                <a:cs typeface="Times New Roman"/>
                <a:sym typeface="Times New Roman"/>
              </a:rPr>
              <a:t>Sözleşmenin Şekli Tescili: </a:t>
            </a:r>
            <a:r>
              <a:rPr lang="tr-TR" sz="1900" b="0" i="0" u="none" strike="noStrike" cap="none">
                <a:solidFill>
                  <a:schemeClr val="dk1"/>
                </a:solidFill>
                <a:latin typeface="Times New Roman"/>
                <a:ea typeface="Times New Roman"/>
                <a:cs typeface="Times New Roman"/>
                <a:sym typeface="Times New Roman"/>
              </a:rPr>
              <a:t>Sözleşmeler noter huzurunda, düzenleme şeklinde imzalanır. Taşınır mala dair sözleşme, kiracının ikametgahı noterliğinde özel sicile tescil edilir. Taşınmaz mala dair sözleşme ise taşınmazın bulunduğu tapu kütüğünün beyanlar hanesine, gemilere dair sözleşmeler ise gemi siciline şerh edilir.</a:t>
            </a:r>
            <a:endParaRPr sz="1900" b="0" i="0" u="none" strike="noStrike" cap="none">
              <a:solidFill>
                <a:schemeClr val="dk1"/>
              </a:solidFill>
              <a:latin typeface="Times New Roman"/>
              <a:ea typeface="Times New Roman"/>
              <a:cs typeface="Times New Roman"/>
              <a:sym typeface="Times New Roman"/>
            </a:endParaRPr>
          </a:p>
        </p:txBody>
      </p:sp>
      <p:sp>
        <p:nvSpPr>
          <p:cNvPr id="226" name="Google Shape;226;p27"/>
          <p:cNvSpPr txBox="1"/>
          <p:nvPr/>
        </p:nvSpPr>
        <p:spPr>
          <a:xfrm>
            <a:off x="4572000" y="2428844"/>
            <a:ext cx="3786214" cy="4429156"/>
          </a:xfrm>
          <a:prstGeom prst="rect">
            <a:avLst/>
          </a:prstGeom>
          <a:noFill/>
          <a:ln w="9525" cap="flat" cmpd="sng">
            <a:solidFill>
              <a:srgbClr val="00B050"/>
            </a:solidFill>
            <a:prstDash val="lgDashDot"/>
            <a:round/>
            <a:headEnd type="none" w="sm" len="sm"/>
            <a:tailEnd type="none" w="sm" len="sm"/>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chemeClr val="accent1"/>
              </a:buClr>
              <a:buSzPts val="1519"/>
              <a:buFont typeface="Noto Sans Symbols"/>
              <a:buChar char="🞆"/>
            </a:pPr>
            <a:r>
              <a:rPr lang="tr-TR" sz="2170" b="1" i="1" u="sng" strike="noStrike" cap="none">
                <a:solidFill>
                  <a:srgbClr val="00B050"/>
                </a:solidFill>
                <a:latin typeface="Times New Roman"/>
                <a:ea typeface="Times New Roman"/>
                <a:cs typeface="Times New Roman"/>
                <a:sym typeface="Times New Roman"/>
              </a:rPr>
              <a:t>Kiracı: </a:t>
            </a:r>
            <a:r>
              <a:rPr lang="tr-TR" sz="1890" b="0" i="0" u="none" strike="noStrike" cap="none">
                <a:solidFill>
                  <a:schemeClr val="dk1"/>
                </a:solidFill>
                <a:latin typeface="Times New Roman"/>
                <a:ea typeface="Times New Roman"/>
                <a:cs typeface="Times New Roman"/>
                <a:sym typeface="Times New Roman"/>
              </a:rPr>
              <a:t>Leasing işlemlerinde ekipmanın kullanım hakkını sözleşme ile önceden belirlenen kira ödemeleri karşılığında satın alan taraf. Hukuki işlem yapmaya yetkili her türlü kişi ya da kuruluş finansal kiralama işlemi yapabilir. Anonim şirketler, limited şirketler, kollektif şirketler, şahıs firmaları, kooperatifler, yabancı sermaye şirketleri ve ortak girişimler, vakıflar, özetle tüm tüzel kişiler. Mevcut Finansal Kiralama Kanunu gereği gerçek kişiler leasingden yararlanamazlar.</a:t>
            </a:r>
            <a:endParaRPr sz="189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8"/>
          <p:cNvSpPr txBox="1">
            <a:spLocks noGrp="1"/>
          </p:cNvSpPr>
          <p:nvPr>
            <p:ph type="body" idx="1"/>
          </p:nvPr>
        </p:nvSpPr>
        <p:spPr>
          <a:xfrm>
            <a:off x="428596" y="642918"/>
            <a:ext cx="3543296" cy="2928958"/>
          </a:xfrm>
          <a:prstGeom prst="rect">
            <a:avLst/>
          </a:prstGeom>
          <a:noFill/>
          <a:ln w="9525" cap="flat" cmpd="sng">
            <a:solidFill>
              <a:srgbClr val="953734"/>
            </a:solidFill>
            <a:prstDash val="dot"/>
            <a:round/>
            <a:headEnd type="none" w="sm" len="sm"/>
            <a:tailEnd type="none" w="sm" len="sm"/>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540"/>
              <a:buChar char="?"/>
            </a:pPr>
            <a:r>
              <a:rPr lang="tr-TR" sz="2200" b="1" i="1" u="sng">
                <a:solidFill>
                  <a:srgbClr val="953734"/>
                </a:solidFill>
              </a:rPr>
              <a:t>Sigorta: </a:t>
            </a:r>
            <a:r>
              <a:rPr lang="tr-TR" sz="1900"/>
              <a:t>Leasing Kanunu‟na göre, Leasing şirketleri kiralama konusu malları sigorta ettirmek zorundadır. Leasing kanununun bu amir hükümleri gereği sigorta primlerini kiracı öder. Sözleşme süresi sonuna kadar da poliçe yenilemelerinde de aynı yöntem izlenmelidir.</a:t>
            </a:r>
            <a:endParaRPr sz="1900"/>
          </a:p>
        </p:txBody>
      </p:sp>
      <p:sp>
        <p:nvSpPr>
          <p:cNvPr id="232" name="Google Shape;232;p28"/>
          <p:cNvSpPr txBox="1"/>
          <p:nvPr/>
        </p:nvSpPr>
        <p:spPr>
          <a:xfrm>
            <a:off x="214282" y="4357694"/>
            <a:ext cx="8286808" cy="1928826"/>
          </a:xfrm>
          <a:prstGeom prst="rect">
            <a:avLst/>
          </a:prstGeom>
          <a:noFill/>
          <a:ln w="9525" cap="flat" cmpd="sng">
            <a:solidFill>
              <a:srgbClr val="0000CC"/>
            </a:solidFill>
            <a:prstDash val="dot"/>
            <a:round/>
            <a:headEnd type="none" w="sm" len="sm"/>
            <a:tailEnd type="none" w="sm" len="sm"/>
          </a:ln>
        </p:spPr>
        <p:txBody>
          <a:bodyPr spcFirstLastPara="1" wrap="square" lIns="91425" tIns="45700" rIns="91425" bIns="45700" anchor="t" anchorCtr="0">
            <a:noAutofit/>
          </a:bodyPr>
          <a:lstStyle/>
          <a:p>
            <a:pPr marL="274320" marR="0" lvl="0" indent="-274320" algn="l" rtl="0">
              <a:lnSpc>
                <a:spcPct val="100000"/>
              </a:lnSpc>
              <a:spcBef>
                <a:spcPts val="0"/>
              </a:spcBef>
              <a:spcAft>
                <a:spcPts val="0"/>
              </a:spcAft>
              <a:buClr>
                <a:schemeClr val="accent1"/>
              </a:buClr>
              <a:buSzPts val="1540"/>
              <a:buFont typeface="Noto Sans Symbols"/>
              <a:buChar char="🞆"/>
            </a:pPr>
            <a:r>
              <a:rPr lang="tr-TR" sz="2200" b="1" i="1" u="sng" strike="noStrike" cap="none">
                <a:solidFill>
                  <a:srgbClr val="0000CC"/>
                </a:solidFill>
                <a:latin typeface="Times New Roman"/>
                <a:ea typeface="Times New Roman"/>
                <a:cs typeface="Times New Roman"/>
                <a:sym typeface="Times New Roman"/>
              </a:rPr>
              <a:t>Sözleşmenin Sona Ermesi (Fesih – Haciz - İflas): </a:t>
            </a:r>
            <a:r>
              <a:rPr lang="tr-TR" sz="1900" b="0" i="0" u="none" strike="noStrike" cap="none">
                <a:solidFill>
                  <a:schemeClr val="dk1"/>
                </a:solidFill>
                <a:latin typeface="Times New Roman"/>
                <a:ea typeface="Times New Roman"/>
                <a:cs typeface="Times New Roman"/>
                <a:sym typeface="Times New Roman"/>
              </a:rPr>
              <a:t>Sözleşme, normal olarak sürenin bitimiyle sona erer. Kiraların belirtilen sürede ödenmemesi halinde, kiralayan kiracıya fesih ihtarnamesi göndererek sözleşmeyi feshedebilir. Kiralayan şirket aleyhine hukuki bir takip yapılması halinde, leasing konusu mallar sözleşme süresince haczedilemez.</a:t>
            </a:r>
            <a:endParaRPr sz="1900" b="0" i="0" u="none" strike="noStrike" cap="none">
              <a:solidFill>
                <a:schemeClr val="dk1"/>
              </a:solidFill>
              <a:latin typeface="Times New Roman"/>
              <a:ea typeface="Times New Roman"/>
              <a:cs typeface="Times New Roman"/>
              <a:sym typeface="Times New Roman"/>
            </a:endParaRPr>
          </a:p>
        </p:txBody>
      </p:sp>
      <p:sp>
        <p:nvSpPr>
          <p:cNvPr id="233" name="Google Shape;233;p28"/>
          <p:cNvSpPr txBox="1"/>
          <p:nvPr/>
        </p:nvSpPr>
        <p:spPr>
          <a:xfrm>
            <a:off x="4214810" y="1571612"/>
            <a:ext cx="4286280" cy="2286016"/>
          </a:xfrm>
          <a:prstGeom prst="rect">
            <a:avLst/>
          </a:prstGeom>
          <a:noFill/>
          <a:ln w="9525" cap="flat" cmpd="sng">
            <a:solidFill>
              <a:srgbClr val="CC00FF"/>
            </a:solidFill>
            <a:prstDash val="dot"/>
            <a:round/>
            <a:headEnd type="none" w="sm" len="sm"/>
            <a:tailEnd type="none" w="sm" len="sm"/>
          </a:ln>
        </p:spPr>
        <p:txBody>
          <a:bodyPr spcFirstLastPara="1" wrap="square" lIns="91425" tIns="45700" rIns="91425" bIns="45700" anchor="t" anchorCtr="0">
            <a:noAutofit/>
          </a:bodyPr>
          <a:lstStyle/>
          <a:p>
            <a:pPr marL="274320" marR="0" lvl="0" indent="-274320" algn="l" rtl="0">
              <a:lnSpc>
                <a:spcPct val="100000"/>
              </a:lnSpc>
              <a:spcBef>
                <a:spcPts val="0"/>
              </a:spcBef>
              <a:spcAft>
                <a:spcPts val="0"/>
              </a:spcAft>
              <a:buClr>
                <a:schemeClr val="accent1"/>
              </a:buClr>
              <a:buSzPts val="1540"/>
              <a:buFont typeface="Noto Sans Symbols"/>
              <a:buChar char="🞆"/>
            </a:pPr>
            <a:r>
              <a:rPr lang="tr-TR" sz="2200" b="1" i="1" u="sng" strike="noStrike" cap="none">
                <a:solidFill>
                  <a:srgbClr val="CC00FF"/>
                </a:solidFill>
                <a:latin typeface="Times New Roman"/>
                <a:ea typeface="Times New Roman"/>
                <a:cs typeface="Times New Roman"/>
                <a:sym typeface="Times New Roman"/>
              </a:rPr>
              <a:t>Mülkiyet Devri: </a:t>
            </a:r>
            <a:r>
              <a:rPr lang="tr-TR" sz="1900" b="0" i="0" u="none" strike="noStrike" cap="none">
                <a:solidFill>
                  <a:schemeClr val="dk1"/>
                </a:solidFill>
                <a:latin typeface="Times New Roman"/>
                <a:ea typeface="Times New Roman"/>
                <a:cs typeface="Times New Roman"/>
                <a:sym typeface="Times New Roman"/>
              </a:rPr>
              <a:t>Finansal Kiralama işlemlerinde; sözleşme süresi sonunda malın kiracının mülkiyetine geçeceği sözleşmede belirtilmiştir. Devir işlemleri menkullere göre farklılık arzeder.</a:t>
            </a:r>
            <a:endParaRPr sz="19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45000"/>
          </a:blip>
          <a:stretch>
            <a:fillRect/>
          </a:stretch>
        </a:blipFill>
        <a:effectLst/>
      </p:bgPr>
    </p:bg>
    <p:spTree>
      <p:nvGrpSpPr>
        <p:cNvPr id="1" name="Shape 237"/>
        <p:cNvGrpSpPr/>
        <p:nvPr/>
      </p:nvGrpSpPr>
      <p:grpSpPr>
        <a:xfrm>
          <a:off x="0" y="0"/>
          <a:ext cx="0" cy="0"/>
          <a:chOff x="0" y="0"/>
          <a:chExt cx="0" cy="0"/>
        </a:xfrm>
      </p:grpSpPr>
      <p:sp>
        <p:nvSpPr>
          <p:cNvPr id="238" name="Google Shape;238;p29"/>
          <p:cNvSpPr txBox="1">
            <a:spLocks noGrp="1"/>
          </p:cNvSpPr>
          <p:nvPr>
            <p:ph type="title"/>
          </p:nvPr>
        </p:nvSpPr>
        <p:spPr>
          <a:xfrm>
            <a:off x="2214546" y="142852"/>
            <a:ext cx="4500594" cy="857256"/>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C00000"/>
              </a:buClr>
              <a:buSzPts val="3600"/>
              <a:buFont typeface="Arial"/>
              <a:buNone/>
            </a:pPr>
            <a:r>
              <a:rPr lang="tr-TR" sz="3600" i="1">
                <a:solidFill>
                  <a:srgbClr val="C00000"/>
                </a:solidFill>
              </a:rPr>
              <a:t>MÜLKİYET DEVRİ;</a:t>
            </a:r>
            <a:endParaRPr sz="3600" i="1">
              <a:solidFill>
                <a:srgbClr val="C00000"/>
              </a:solidFill>
            </a:endParaRPr>
          </a:p>
        </p:txBody>
      </p:sp>
      <p:sp>
        <p:nvSpPr>
          <p:cNvPr id="239" name="Google Shape;239;p29"/>
          <p:cNvSpPr txBox="1">
            <a:spLocks noGrp="1"/>
          </p:cNvSpPr>
          <p:nvPr>
            <p:ph type="body" idx="1"/>
          </p:nvPr>
        </p:nvSpPr>
        <p:spPr>
          <a:xfrm>
            <a:off x="214282" y="1142984"/>
            <a:ext cx="7710518" cy="5330968"/>
          </a:xfrm>
          <a:prstGeom prst="rect">
            <a:avLst/>
          </a:prstGeom>
          <a:noFill/>
          <a:ln>
            <a:noFill/>
          </a:ln>
        </p:spPr>
        <p:txBody>
          <a:bodyPr spcFirstLastPara="1" wrap="square" lIns="91425" tIns="45700" rIns="91425" bIns="45700" anchor="t" anchorCtr="0">
            <a:noAutofit/>
          </a:bodyPr>
          <a:lstStyle/>
          <a:p>
            <a:pPr marL="457200" lvl="0" indent="-457200" algn="l" rtl="0">
              <a:lnSpc>
                <a:spcPct val="80000"/>
              </a:lnSpc>
              <a:spcBef>
                <a:spcPts val="0"/>
              </a:spcBef>
              <a:spcAft>
                <a:spcPts val="0"/>
              </a:spcAft>
              <a:buSzPts val="1666"/>
              <a:buFont typeface="Noto Sans Symbols"/>
              <a:buChar char="❖"/>
            </a:pPr>
            <a:r>
              <a:rPr lang="tr-TR" sz="2380" b="1" i="1">
                <a:solidFill>
                  <a:srgbClr val="244061"/>
                </a:solidFill>
              </a:rPr>
              <a:t>Makine ve teçhizat ise; </a:t>
            </a:r>
            <a:r>
              <a:rPr lang="tr-TR" sz="2040">
                <a:solidFill>
                  <a:srgbClr val="0C0C0C"/>
                </a:solidFill>
              </a:rPr>
              <a:t>sözleşme süresi sonunda sembolik devir bedeli tahsil edilir, bu bedelle bir devir faturası kesilir ve devir işlemi tamamlanır. </a:t>
            </a:r>
            <a:endParaRPr/>
          </a:p>
          <a:p>
            <a:pPr marL="457200" lvl="0" indent="-457200" algn="l" rtl="0">
              <a:lnSpc>
                <a:spcPct val="80000"/>
              </a:lnSpc>
              <a:spcBef>
                <a:spcPts val="600"/>
              </a:spcBef>
              <a:spcAft>
                <a:spcPts val="0"/>
              </a:spcAft>
              <a:buSzPts val="1666"/>
              <a:buFont typeface="Noto Sans Symbols"/>
              <a:buChar char="❖"/>
            </a:pPr>
            <a:r>
              <a:rPr lang="tr-TR" sz="2380" b="1" i="1">
                <a:solidFill>
                  <a:srgbClr val="244061"/>
                </a:solidFill>
              </a:rPr>
              <a:t>Gayrimenkul ise; </a:t>
            </a:r>
            <a:r>
              <a:rPr lang="tr-TR" sz="2040">
                <a:solidFill>
                  <a:srgbClr val="0C0C0C"/>
                </a:solidFill>
              </a:rPr>
              <a:t>tapu devir işlemleri başlatılır, tüm tapu masraflarını kiracı öder. Sembolik devir bedeli tahsil edilir, tapu devir işlemleri tamamlandıktan sonra, devir faturası kesilir ve devir işlemi tamamlanır. </a:t>
            </a:r>
            <a:endParaRPr/>
          </a:p>
          <a:p>
            <a:pPr marL="457200" lvl="0" indent="-457200" algn="l" rtl="0">
              <a:lnSpc>
                <a:spcPct val="80000"/>
              </a:lnSpc>
              <a:spcBef>
                <a:spcPts val="600"/>
              </a:spcBef>
              <a:spcAft>
                <a:spcPts val="0"/>
              </a:spcAft>
              <a:buSzPts val="1666"/>
              <a:buFont typeface="Noto Sans Symbols"/>
              <a:buChar char="❖"/>
            </a:pPr>
            <a:r>
              <a:rPr lang="tr-TR" sz="2380" b="1" i="1">
                <a:solidFill>
                  <a:srgbClr val="244061"/>
                </a:solidFill>
              </a:rPr>
              <a:t>Gemi ise; </a:t>
            </a:r>
            <a:r>
              <a:rPr lang="tr-TR" sz="2040">
                <a:solidFill>
                  <a:srgbClr val="0C0C0C"/>
                </a:solidFill>
              </a:rPr>
              <a:t>sembolik devir bedeli tahsil edilir. Gemi sicilinde gerekli işlemler tamamlanır. Devir faturası kesilir ve devir işlemi tamamlanır. </a:t>
            </a:r>
            <a:endParaRPr/>
          </a:p>
          <a:p>
            <a:pPr marL="457200" lvl="0" indent="-457200" algn="l" rtl="0">
              <a:lnSpc>
                <a:spcPct val="80000"/>
              </a:lnSpc>
              <a:spcBef>
                <a:spcPts val="600"/>
              </a:spcBef>
              <a:spcAft>
                <a:spcPts val="0"/>
              </a:spcAft>
              <a:buSzPts val="1666"/>
              <a:buFont typeface="Noto Sans Symbols"/>
              <a:buChar char="❖"/>
            </a:pPr>
            <a:r>
              <a:rPr lang="tr-TR" sz="2380" b="1" i="1">
                <a:solidFill>
                  <a:srgbClr val="244061"/>
                </a:solidFill>
              </a:rPr>
              <a:t>Araç ise; </a:t>
            </a:r>
            <a:r>
              <a:rPr lang="tr-TR" sz="2040">
                <a:solidFill>
                  <a:srgbClr val="0C0C0C"/>
                </a:solidFill>
              </a:rPr>
              <a:t>sembolik devir bedeli tahsil edilir. Noter satışı yapılır. Plaka-ruhsat devir işlemleri tamamlanır. Ardından devir faturası kesilir ve devir işlemi tamamlanmış olur. (Tüm devir masrafları kiracıya aittir.) </a:t>
            </a:r>
            <a:endParaRPr/>
          </a:p>
          <a:p>
            <a:pPr marL="457200" lvl="0" indent="-457200" algn="l" rtl="0">
              <a:lnSpc>
                <a:spcPct val="80000"/>
              </a:lnSpc>
              <a:spcBef>
                <a:spcPts val="600"/>
              </a:spcBef>
              <a:spcAft>
                <a:spcPts val="0"/>
              </a:spcAft>
              <a:buSzPts val="1666"/>
              <a:buFont typeface="Noto Sans Symbols"/>
              <a:buChar char="❖"/>
            </a:pPr>
            <a:r>
              <a:rPr lang="tr-TR" sz="2380" b="1" i="1">
                <a:solidFill>
                  <a:srgbClr val="244061"/>
                </a:solidFill>
              </a:rPr>
              <a:t>İş makinası ise; </a:t>
            </a:r>
            <a:r>
              <a:rPr lang="tr-TR" sz="2040">
                <a:solidFill>
                  <a:srgbClr val="0C0C0C"/>
                </a:solidFill>
              </a:rPr>
              <a:t>sembolik devir bedeli tahsil edilir. Noter satışı yapılır. Tescilplaka değişikliği için işlemler tamamlanır. Ardından devir faturası kesilir ve devir işlemi tamamlanmış olur (Devir masrafları kiracıya aittir).</a:t>
            </a:r>
            <a:endParaRPr sz="2040">
              <a:solidFill>
                <a:srgbClr val="0C0C0C"/>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rgbClr val="97B4E4"/>
            </a:gs>
            <a:gs pos="50000">
              <a:srgbClr val="BFCFEC"/>
            </a:gs>
            <a:gs pos="100000">
              <a:srgbClr val="E0E8F4"/>
            </a:gs>
          </a:gsLst>
          <a:lin ang="5400000" scaled="0"/>
        </a:gradFill>
        <a:effectLst/>
      </p:bgPr>
    </p:bg>
    <p:spTree>
      <p:nvGrpSpPr>
        <p:cNvPr id="1" name="Shape 243"/>
        <p:cNvGrpSpPr/>
        <p:nvPr/>
      </p:nvGrpSpPr>
      <p:grpSpPr>
        <a:xfrm>
          <a:off x="0" y="0"/>
          <a:ext cx="0" cy="0"/>
          <a:chOff x="0" y="0"/>
          <a:chExt cx="0" cy="0"/>
        </a:xfrm>
      </p:grpSpPr>
      <p:sp>
        <p:nvSpPr>
          <p:cNvPr id="244" name="Google Shape;244;p30"/>
          <p:cNvSpPr txBox="1">
            <a:spLocks noGrp="1"/>
          </p:cNvSpPr>
          <p:nvPr>
            <p:ph type="title"/>
          </p:nvPr>
        </p:nvSpPr>
        <p:spPr>
          <a:xfrm>
            <a:off x="571472" y="214290"/>
            <a:ext cx="7467600" cy="631844"/>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244061"/>
              </a:buClr>
              <a:buSzPts val="2800"/>
              <a:buFont typeface="Arial"/>
              <a:buNone/>
            </a:pPr>
            <a:r>
              <a:rPr lang="tr-TR" sz="2800">
                <a:solidFill>
                  <a:srgbClr val="244061"/>
                </a:solidFill>
              </a:rPr>
              <a:t>LEASİNG’E KONU OLABİLECEK MALLAR</a:t>
            </a:r>
            <a:endParaRPr sz="2800">
              <a:solidFill>
                <a:srgbClr val="244061"/>
              </a:solidFill>
            </a:endParaRPr>
          </a:p>
        </p:txBody>
      </p:sp>
      <p:sp>
        <p:nvSpPr>
          <p:cNvPr id="245" name="Google Shape;245;p30"/>
          <p:cNvSpPr txBox="1">
            <a:spLocks noGrp="1"/>
          </p:cNvSpPr>
          <p:nvPr>
            <p:ph type="body" idx="1"/>
          </p:nvPr>
        </p:nvSpPr>
        <p:spPr>
          <a:xfrm>
            <a:off x="285720" y="1142984"/>
            <a:ext cx="3657600" cy="5429288"/>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i="1"/>
              <a:t>Elektronik ve Optik Cihazlar</a:t>
            </a:r>
            <a:endParaRPr/>
          </a:p>
          <a:p>
            <a:pPr marL="274320" lvl="0" indent="-274320" algn="l" rtl="0">
              <a:lnSpc>
                <a:spcPct val="100000"/>
              </a:lnSpc>
              <a:spcBef>
                <a:spcPts val="600"/>
              </a:spcBef>
              <a:spcAft>
                <a:spcPts val="0"/>
              </a:spcAft>
              <a:buSzPts val="1680"/>
              <a:buFont typeface="Noto Sans Symbols"/>
              <a:buChar char="⮚"/>
            </a:pPr>
            <a:r>
              <a:rPr lang="tr-TR" i="1"/>
              <a:t>Enerji Tesisleri </a:t>
            </a:r>
            <a:endParaRPr/>
          </a:p>
          <a:p>
            <a:pPr marL="274320" lvl="0" indent="-274320" algn="l" rtl="0">
              <a:lnSpc>
                <a:spcPct val="100000"/>
              </a:lnSpc>
              <a:spcBef>
                <a:spcPts val="600"/>
              </a:spcBef>
              <a:spcAft>
                <a:spcPts val="0"/>
              </a:spcAft>
              <a:buSzPts val="1680"/>
              <a:buFont typeface="Noto Sans Symbols"/>
              <a:buChar char="⮚"/>
            </a:pPr>
            <a:r>
              <a:rPr lang="tr-TR" i="1"/>
              <a:t>Gayrimenkul </a:t>
            </a:r>
            <a:endParaRPr/>
          </a:p>
          <a:p>
            <a:pPr marL="274320" lvl="0" indent="-274320" algn="l" rtl="0">
              <a:lnSpc>
                <a:spcPct val="100000"/>
              </a:lnSpc>
              <a:spcBef>
                <a:spcPts val="600"/>
              </a:spcBef>
              <a:spcAft>
                <a:spcPts val="0"/>
              </a:spcAft>
              <a:buSzPts val="1680"/>
              <a:buFont typeface="Noto Sans Symbols"/>
              <a:buChar char="⮚"/>
            </a:pPr>
            <a:r>
              <a:rPr lang="tr-TR" i="1"/>
              <a:t>Görüntü ve Ses Sistemleri </a:t>
            </a:r>
            <a:endParaRPr/>
          </a:p>
          <a:p>
            <a:pPr marL="274320" lvl="0" indent="-274320" algn="l" rtl="0">
              <a:lnSpc>
                <a:spcPct val="100000"/>
              </a:lnSpc>
              <a:spcBef>
                <a:spcPts val="600"/>
              </a:spcBef>
              <a:spcAft>
                <a:spcPts val="0"/>
              </a:spcAft>
              <a:buSzPts val="1680"/>
              <a:buFont typeface="Noto Sans Symbols"/>
              <a:buChar char="⮚"/>
            </a:pPr>
            <a:r>
              <a:rPr lang="tr-TR" i="1"/>
              <a:t>Güvenlik Sistemleri </a:t>
            </a:r>
            <a:endParaRPr/>
          </a:p>
          <a:p>
            <a:pPr marL="274320" lvl="0" indent="-274320" algn="l" rtl="0">
              <a:lnSpc>
                <a:spcPct val="100000"/>
              </a:lnSpc>
              <a:spcBef>
                <a:spcPts val="600"/>
              </a:spcBef>
              <a:spcAft>
                <a:spcPts val="0"/>
              </a:spcAft>
              <a:buSzPts val="1680"/>
              <a:buFont typeface="Noto Sans Symbols"/>
              <a:buChar char="⮚"/>
            </a:pPr>
            <a:r>
              <a:rPr lang="tr-TR" i="1"/>
              <a:t>Hastane / Otel / Market / Büro Donanımları </a:t>
            </a:r>
            <a:endParaRPr/>
          </a:p>
          <a:p>
            <a:pPr marL="274320" lvl="0" indent="-274320" algn="l" rtl="0">
              <a:lnSpc>
                <a:spcPct val="100000"/>
              </a:lnSpc>
              <a:spcBef>
                <a:spcPts val="600"/>
              </a:spcBef>
              <a:spcAft>
                <a:spcPts val="0"/>
              </a:spcAft>
              <a:buSzPts val="1680"/>
              <a:buFont typeface="Noto Sans Symbols"/>
              <a:buChar char="⮚"/>
            </a:pPr>
            <a:r>
              <a:rPr lang="tr-TR" i="1"/>
              <a:t>Isıtma ve Soğutma Cihazları</a:t>
            </a:r>
            <a:endParaRPr/>
          </a:p>
          <a:p>
            <a:pPr marL="274320" lvl="0" indent="-274320" algn="l" rtl="0">
              <a:lnSpc>
                <a:spcPct val="100000"/>
              </a:lnSpc>
              <a:spcBef>
                <a:spcPts val="600"/>
              </a:spcBef>
              <a:spcAft>
                <a:spcPts val="0"/>
              </a:spcAft>
              <a:buSzPts val="1680"/>
              <a:buFont typeface="Noto Sans Symbols"/>
              <a:buChar char="⮚"/>
            </a:pPr>
            <a:r>
              <a:rPr lang="tr-TR" i="1"/>
              <a:t>İmalat makineleri, Takım Tezgahları</a:t>
            </a:r>
            <a:endParaRPr/>
          </a:p>
          <a:p>
            <a:pPr marL="274320" lvl="0" indent="-274320" algn="l" rtl="0">
              <a:lnSpc>
                <a:spcPct val="100000"/>
              </a:lnSpc>
              <a:spcBef>
                <a:spcPts val="600"/>
              </a:spcBef>
              <a:spcAft>
                <a:spcPts val="0"/>
              </a:spcAft>
              <a:buSzPts val="1680"/>
              <a:buFont typeface="Noto Sans Symbols"/>
              <a:buChar char="⮚"/>
            </a:pPr>
            <a:r>
              <a:rPr lang="tr-TR" i="1"/>
              <a:t>İş ve İnşaat Makineleri</a:t>
            </a:r>
            <a:endParaRPr i="1"/>
          </a:p>
        </p:txBody>
      </p:sp>
      <p:sp>
        <p:nvSpPr>
          <p:cNvPr id="246" name="Google Shape;246;p30"/>
          <p:cNvSpPr txBox="1">
            <a:spLocks noGrp="1"/>
          </p:cNvSpPr>
          <p:nvPr>
            <p:ph type="body" idx="2"/>
          </p:nvPr>
        </p:nvSpPr>
        <p:spPr>
          <a:xfrm>
            <a:off x="4071934" y="1214422"/>
            <a:ext cx="4873752" cy="5429288"/>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i="1"/>
              <a:t>Kara / Hava / Deniz Ulaşım Araçları </a:t>
            </a:r>
            <a:endParaRPr/>
          </a:p>
          <a:p>
            <a:pPr marL="274320" lvl="0" indent="-274320" algn="l" rtl="0">
              <a:lnSpc>
                <a:spcPct val="100000"/>
              </a:lnSpc>
              <a:spcBef>
                <a:spcPts val="600"/>
              </a:spcBef>
              <a:spcAft>
                <a:spcPts val="0"/>
              </a:spcAft>
              <a:buSzPts val="1680"/>
              <a:buFont typeface="Noto Sans Symbols"/>
              <a:buChar char="⮚"/>
            </a:pPr>
            <a:r>
              <a:rPr lang="tr-TR" i="1"/>
              <a:t>Komple Fabrikalar</a:t>
            </a:r>
            <a:endParaRPr/>
          </a:p>
          <a:p>
            <a:pPr marL="274320" lvl="0" indent="-274320" algn="l" rtl="0">
              <a:lnSpc>
                <a:spcPct val="100000"/>
              </a:lnSpc>
              <a:spcBef>
                <a:spcPts val="600"/>
              </a:spcBef>
              <a:spcAft>
                <a:spcPts val="0"/>
              </a:spcAft>
              <a:buSzPts val="1680"/>
              <a:buFont typeface="Noto Sans Symbols"/>
              <a:buChar char="⮚"/>
            </a:pPr>
            <a:r>
              <a:rPr lang="tr-TR" i="1"/>
              <a:t>Tarım Aletleri</a:t>
            </a:r>
            <a:endParaRPr/>
          </a:p>
          <a:p>
            <a:pPr marL="274320" lvl="0" indent="-274320" algn="l" rtl="0">
              <a:lnSpc>
                <a:spcPct val="100000"/>
              </a:lnSpc>
              <a:spcBef>
                <a:spcPts val="600"/>
              </a:spcBef>
              <a:spcAft>
                <a:spcPts val="0"/>
              </a:spcAft>
              <a:buSzPts val="1680"/>
              <a:buFont typeface="Noto Sans Symbols"/>
              <a:buChar char="⮚"/>
            </a:pPr>
            <a:r>
              <a:rPr lang="tr-TR" i="1"/>
              <a:t>Tekstil makineleri </a:t>
            </a:r>
            <a:endParaRPr/>
          </a:p>
          <a:p>
            <a:pPr marL="274320" lvl="0" indent="-274320" algn="l" rtl="0">
              <a:lnSpc>
                <a:spcPct val="100000"/>
              </a:lnSpc>
              <a:spcBef>
                <a:spcPts val="600"/>
              </a:spcBef>
              <a:spcAft>
                <a:spcPts val="0"/>
              </a:spcAft>
              <a:buSzPts val="1680"/>
              <a:buFont typeface="Noto Sans Symbols"/>
              <a:buChar char="⮚"/>
            </a:pPr>
            <a:r>
              <a:rPr lang="tr-TR" i="1"/>
              <a:t>Tıbbi Cihaz </a:t>
            </a:r>
            <a:endParaRPr/>
          </a:p>
          <a:p>
            <a:pPr marL="274320" lvl="0" indent="-274320" algn="l" rtl="0">
              <a:lnSpc>
                <a:spcPct val="100000"/>
              </a:lnSpc>
              <a:spcBef>
                <a:spcPts val="600"/>
              </a:spcBef>
              <a:spcAft>
                <a:spcPts val="0"/>
              </a:spcAft>
              <a:buSzPts val="1680"/>
              <a:buFont typeface="Noto Sans Symbols"/>
              <a:buChar char="⮚"/>
            </a:pPr>
            <a:r>
              <a:rPr lang="tr-TR" i="1"/>
              <a:t>Leasing kanalıyla amortismana tabi her türlü yatırım malı, ekipman ve makine kiralanabilir. Patent hakkı, fikri ve sınai haklar ve bilgisayar yazılımı gibi gayri maddi kıymetler için leasing işlemi kanunen yapılamamaktadır.</a:t>
            </a:r>
            <a:endParaRPr i="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a:spLocks noGrp="1"/>
          </p:cNvSpPr>
          <p:nvPr>
            <p:ph type="body" idx="1"/>
          </p:nvPr>
        </p:nvSpPr>
        <p:spPr>
          <a:xfrm>
            <a:off x="571472" y="2000240"/>
            <a:ext cx="7467600" cy="4616588"/>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SzPts val="1554"/>
              <a:buFont typeface="Arial"/>
              <a:buChar char="•"/>
            </a:pPr>
            <a:r>
              <a:rPr lang="tr-TR" sz="2220"/>
              <a:t>A&amp;T FİNANSAL K.</a:t>
            </a:r>
            <a:endParaRPr/>
          </a:p>
          <a:p>
            <a:pPr marL="457200" lvl="0" indent="-457200" algn="l" rtl="0">
              <a:lnSpc>
                <a:spcPct val="90000"/>
              </a:lnSpc>
              <a:spcBef>
                <a:spcPts val="600"/>
              </a:spcBef>
              <a:spcAft>
                <a:spcPts val="0"/>
              </a:spcAft>
              <a:buSzPts val="1554"/>
              <a:buFont typeface="Arial"/>
              <a:buChar char="•"/>
            </a:pPr>
            <a:r>
              <a:rPr lang="tr-TR" sz="2220"/>
              <a:t>AK Leasing</a:t>
            </a:r>
            <a:endParaRPr/>
          </a:p>
          <a:p>
            <a:pPr marL="457200" lvl="0" indent="-457200" algn="l" rtl="0">
              <a:lnSpc>
                <a:spcPct val="90000"/>
              </a:lnSpc>
              <a:spcBef>
                <a:spcPts val="600"/>
              </a:spcBef>
              <a:spcAft>
                <a:spcPts val="0"/>
              </a:spcAft>
              <a:buSzPts val="1554"/>
              <a:buFont typeface="Arial"/>
              <a:buChar char="•"/>
            </a:pPr>
            <a:r>
              <a:rPr lang="tr-TR" sz="2220"/>
              <a:t>ALTERNATİF FİNANSAL KİRALAMA</a:t>
            </a:r>
            <a:endParaRPr/>
          </a:p>
          <a:p>
            <a:pPr marL="457200" lvl="0" indent="-457200" algn="l" rtl="0">
              <a:lnSpc>
                <a:spcPct val="90000"/>
              </a:lnSpc>
              <a:spcBef>
                <a:spcPts val="600"/>
              </a:spcBef>
              <a:spcAft>
                <a:spcPts val="0"/>
              </a:spcAft>
              <a:buSzPts val="1554"/>
              <a:buFont typeface="Arial"/>
              <a:buChar char="•"/>
            </a:pPr>
            <a:r>
              <a:rPr lang="tr-TR" sz="2220"/>
              <a:t>ANADOLU Leasing</a:t>
            </a:r>
            <a:endParaRPr/>
          </a:p>
          <a:p>
            <a:pPr marL="457200" lvl="0" indent="-457200" algn="l" rtl="0">
              <a:lnSpc>
                <a:spcPct val="90000"/>
              </a:lnSpc>
              <a:spcBef>
                <a:spcPts val="600"/>
              </a:spcBef>
              <a:spcAft>
                <a:spcPts val="0"/>
              </a:spcAft>
              <a:buSzPts val="1554"/>
              <a:buFont typeface="Arial"/>
              <a:buChar char="•"/>
            </a:pPr>
            <a:r>
              <a:rPr lang="tr-TR" sz="2220"/>
              <a:t>ARI FİNANSAL KİRALAMA A.Ş. –</a:t>
            </a:r>
            <a:endParaRPr/>
          </a:p>
          <a:p>
            <a:pPr marL="457200" lvl="0" indent="-457200" algn="l" rtl="0">
              <a:lnSpc>
                <a:spcPct val="90000"/>
              </a:lnSpc>
              <a:spcBef>
                <a:spcPts val="600"/>
              </a:spcBef>
              <a:spcAft>
                <a:spcPts val="0"/>
              </a:spcAft>
              <a:buSzPts val="1554"/>
              <a:buFont typeface="Arial"/>
              <a:buChar char="•"/>
            </a:pPr>
            <a:r>
              <a:rPr lang="tr-TR" sz="2220"/>
              <a:t>BNP PARİBAS FİNANSAL KİRALAMA</a:t>
            </a:r>
            <a:endParaRPr/>
          </a:p>
          <a:p>
            <a:pPr marL="457200" lvl="0" indent="-457200" algn="l" rtl="0">
              <a:lnSpc>
                <a:spcPct val="90000"/>
              </a:lnSpc>
              <a:spcBef>
                <a:spcPts val="600"/>
              </a:spcBef>
              <a:spcAft>
                <a:spcPts val="0"/>
              </a:spcAft>
              <a:buSzPts val="1554"/>
              <a:buFont typeface="Arial"/>
              <a:buChar char="•"/>
            </a:pPr>
            <a:r>
              <a:rPr lang="tr-TR" sz="2220"/>
              <a:t>BURGAN FİNANSAL KİRALAMA A.Ş</a:t>
            </a:r>
            <a:endParaRPr/>
          </a:p>
          <a:p>
            <a:pPr marL="457200" lvl="0" indent="-457200" algn="l" rtl="0">
              <a:lnSpc>
                <a:spcPct val="90000"/>
              </a:lnSpc>
              <a:spcBef>
                <a:spcPts val="600"/>
              </a:spcBef>
              <a:spcAft>
                <a:spcPts val="0"/>
              </a:spcAft>
              <a:buSzPts val="1554"/>
              <a:buFont typeface="Arial"/>
              <a:buChar char="•"/>
            </a:pPr>
            <a:r>
              <a:rPr lang="tr-TR" sz="2220"/>
              <a:t>DE LAGE LANDEN FİNANSAL KİRALAMA</a:t>
            </a:r>
            <a:endParaRPr/>
          </a:p>
          <a:p>
            <a:pPr marL="457200" lvl="0" indent="-457200" algn="l" rtl="0">
              <a:lnSpc>
                <a:spcPct val="90000"/>
              </a:lnSpc>
              <a:spcBef>
                <a:spcPts val="600"/>
              </a:spcBef>
              <a:spcAft>
                <a:spcPts val="0"/>
              </a:spcAft>
              <a:buSzPts val="1554"/>
              <a:buFont typeface="Arial"/>
              <a:buChar char="•"/>
            </a:pPr>
            <a:r>
              <a:rPr lang="tr-TR" sz="2220"/>
              <a:t>DENİZ Leasing</a:t>
            </a:r>
            <a:endParaRPr/>
          </a:p>
          <a:p>
            <a:pPr marL="457200" lvl="0" indent="-457200" algn="l" rtl="0">
              <a:lnSpc>
                <a:spcPct val="90000"/>
              </a:lnSpc>
              <a:spcBef>
                <a:spcPts val="600"/>
              </a:spcBef>
              <a:spcAft>
                <a:spcPts val="0"/>
              </a:spcAft>
              <a:buSzPts val="1554"/>
              <a:buFont typeface="Arial"/>
              <a:buChar char="•"/>
            </a:pPr>
            <a:r>
              <a:rPr lang="tr-TR" sz="2220"/>
              <a:t>GARANTİ Leasing</a:t>
            </a:r>
            <a:endParaRPr/>
          </a:p>
          <a:p>
            <a:pPr marL="457200" lvl="0" indent="-457200" algn="l" rtl="0">
              <a:lnSpc>
                <a:spcPct val="90000"/>
              </a:lnSpc>
              <a:spcBef>
                <a:spcPts val="600"/>
              </a:spcBef>
              <a:spcAft>
                <a:spcPts val="0"/>
              </a:spcAft>
              <a:buSzPts val="1554"/>
              <a:buFont typeface="Arial"/>
              <a:buChar char="•"/>
            </a:pPr>
            <a:r>
              <a:rPr lang="tr-TR" sz="2220"/>
              <a:t>HALİÇ FK</a:t>
            </a:r>
            <a:endParaRPr/>
          </a:p>
          <a:p>
            <a:pPr marL="457200" lvl="0" indent="-457200" algn="l" rtl="0">
              <a:lnSpc>
                <a:spcPct val="90000"/>
              </a:lnSpc>
              <a:spcBef>
                <a:spcPts val="600"/>
              </a:spcBef>
              <a:spcAft>
                <a:spcPts val="0"/>
              </a:spcAft>
              <a:buSzPts val="1554"/>
              <a:buFont typeface="Arial"/>
              <a:buChar char="•"/>
            </a:pPr>
            <a:r>
              <a:rPr lang="tr-TR" sz="2220"/>
              <a:t>HALK FK</a:t>
            </a:r>
            <a:endParaRPr/>
          </a:p>
          <a:p>
            <a:pPr marL="274320" lvl="0" indent="-175641" algn="l" rtl="0">
              <a:lnSpc>
                <a:spcPct val="90000"/>
              </a:lnSpc>
              <a:spcBef>
                <a:spcPts val="600"/>
              </a:spcBef>
              <a:spcAft>
                <a:spcPts val="0"/>
              </a:spcAft>
              <a:buSzPts val="1554"/>
              <a:buNone/>
            </a:pPr>
            <a:endParaRPr sz="2220"/>
          </a:p>
          <a:p>
            <a:pPr marL="457200" lvl="0" indent="-358521" algn="l" rtl="0">
              <a:lnSpc>
                <a:spcPct val="90000"/>
              </a:lnSpc>
              <a:spcBef>
                <a:spcPts val="600"/>
              </a:spcBef>
              <a:spcAft>
                <a:spcPts val="0"/>
              </a:spcAft>
              <a:buSzPts val="1554"/>
              <a:buFont typeface="Arial"/>
              <a:buNone/>
            </a:pPr>
            <a:endParaRPr sz="2220"/>
          </a:p>
          <a:p>
            <a:pPr marL="274320" lvl="0" indent="-175641" algn="l" rtl="0">
              <a:lnSpc>
                <a:spcPct val="90000"/>
              </a:lnSpc>
              <a:spcBef>
                <a:spcPts val="600"/>
              </a:spcBef>
              <a:spcAft>
                <a:spcPts val="0"/>
              </a:spcAft>
              <a:buSzPts val="1554"/>
              <a:buNone/>
            </a:pPr>
            <a:endParaRPr sz="2220"/>
          </a:p>
        </p:txBody>
      </p:sp>
      <p:sp>
        <p:nvSpPr>
          <p:cNvPr id="252" name="Google Shape;252;p31"/>
          <p:cNvSpPr txBox="1"/>
          <p:nvPr/>
        </p:nvSpPr>
        <p:spPr>
          <a:xfrm>
            <a:off x="214282" y="214290"/>
            <a:ext cx="8501122" cy="1285884"/>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accent1"/>
              </a:buClr>
              <a:buSzPts val="1400"/>
              <a:buFont typeface="Arial"/>
              <a:buChar char="•"/>
            </a:pPr>
            <a:r>
              <a:rPr lang="tr-TR" sz="2000" b="0" i="0" u="none" strike="noStrike" cap="none">
                <a:solidFill>
                  <a:srgbClr val="17365D"/>
                </a:solidFill>
                <a:latin typeface="Times New Roman"/>
                <a:ea typeface="Times New Roman"/>
                <a:cs typeface="Times New Roman"/>
                <a:sym typeface="Times New Roman"/>
              </a:rPr>
              <a:t>Bankacılık Denetleme ve Düzenleme kurulu tarafında açıklanmış aktif olarak Finansal K. hizmeti sunan 23 adet şirketin listesi bulunmaktadır. Bu listenin haricinde 60 adet de aktif olmayan </a:t>
            </a:r>
            <a:r>
              <a:rPr lang="tr-TR" sz="2000" b="1" i="0" u="none" strike="noStrike" cap="none">
                <a:solidFill>
                  <a:srgbClr val="17365D"/>
                </a:solidFill>
                <a:latin typeface="Times New Roman"/>
                <a:ea typeface="Times New Roman"/>
                <a:cs typeface="Times New Roman"/>
                <a:sym typeface="Times New Roman"/>
              </a:rPr>
              <a:t>Leasing</a:t>
            </a:r>
            <a:r>
              <a:rPr lang="tr-TR" sz="2000" b="0" i="0" u="none" strike="noStrike" cap="none">
                <a:solidFill>
                  <a:srgbClr val="17365D"/>
                </a:solidFill>
                <a:latin typeface="Times New Roman"/>
                <a:ea typeface="Times New Roman"/>
                <a:cs typeface="Times New Roman"/>
                <a:sym typeface="Times New Roman"/>
              </a:rPr>
              <a:t> şirketi bulunmaktadır.</a:t>
            </a:r>
            <a:endParaRPr sz="2000" b="0" i="0" u="none" strike="noStrike" cap="none">
              <a:solidFill>
                <a:srgbClr val="17365D"/>
              </a:solidFill>
              <a:latin typeface="Times New Roman"/>
              <a:ea typeface="Times New Roman"/>
              <a:cs typeface="Times New Roman"/>
              <a:sym typeface="Times New Roman"/>
            </a:endParaRPr>
          </a:p>
          <a:p>
            <a:pPr marL="457200" marR="0" lvl="0" indent="-377190" algn="l" rtl="0">
              <a:lnSpc>
                <a:spcPct val="100000"/>
              </a:lnSpc>
              <a:spcBef>
                <a:spcPts val="600"/>
              </a:spcBef>
              <a:spcAft>
                <a:spcPts val="0"/>
              </a:spcAft>
              <a:buClr>
                <a:schemeClr val="accent1"/>
              </a:buClr>
              <a:buSzPts val="1260"/>
              <a:buFont typeface="Arial"/>
              <a:buNone/>
            </a:pPr>
            <a:endParaRPr sz="1800" b="0" i="0" u="none" strike="noStrike" cap="none">
              <a:solidFill>
                <a:srgbClr val="17365D"/>
              </a:solidFill>
              <a:latin typeface="Times New Roman"/>
              <a:ea typeface="Times New Roman"/>
              <a:cs typeface="Times New Roman"/>
              <a:sym typeface="Times New Roman"/>
            </a:endParaRPr>
          </a:p>
          <a:p>
            <a:pPr marL="274320" marR="0" lvl="0" indent="-194310" algn="l" rtl="0">
              <a:lnSpc>
                <a:spcPct val="100000"/>
              </a:lnSpc>
              <a:spcBef>
                <a:spcPts val="600"/>
              </a:spcBef>
              <a:spcAft>
                <a:spcPts val="0"/>
              </a:spcAft>
              <a:buClr>
                <a:schemeClr val="accent1"/>
              </a:buClr>
              <a:buSzPts val="1260"/>
              <a:buFont typeface="Noto Sans Symbols"/>
              <a:buNone/>
            </a:pPr>
            <a:endParaRPr sz="1800" b="0" i="0" u="none" strike="noStrike" cap="none">
              <a:solidFill>
                <a:srgbClr val="17365D"/>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2"/>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SzPts val="1680"/>
              <a:buFont typeface="Arial"/>
              <a:buChar char="•"/>
            </a:pPr>
            <a:r>
              <a:rPr lang="tr-TR"/>
              <a:t>ING FK</a:t>
            </a:r>
            <a:endParaRPr/>
          </a:p>
          <a:p>
            <a:pPr marL="457200" lvl="0" indent="-457200" algn="l" rtl="0">
              <a:lnSpc>
                <a:spcPct val="90000"/>
              </a:lnSpc>
              <a:spcBef>
                <a:spcPts val="600"/>
              </a:spcBef>
              <a:spcAft>
                <a:spcPts val="0"/>
              </a:spcAft>
              <a:buSzPts val="1680"/>
              <a:buFont typeface="Arial"/>
              <a:buChar char="•"/>
            </a:pPr>
            <a:r>
              <a:rPr lang="tr-TR"/>
              <a:t>İŞ FİNANSAL KİRALAMA</a:t>
            </a:r>
            <a:endParaRPr/>
          </a:p>
          <a:p>
            <a:pPr marL="457200" lvl="0" indent="-457200" algn="l" rtl="0">
              <a:lnSpc>
                <a:spcPct val="90000"/>
              </a:lnSpc>
              <a:spcBef>
                <a:spcPts val="600"/>
              </a:spcBef>
              <a:spcAft>
                <a:spcPts val="0"/>
              </a:spcAft>
              <a:buSzPts val="1680"/>
              <a:buFont typeface="Arial"/>
              <a:buChar char="•"/>
            </a:pPr>
            <a:r>
              <a:rPr lang="tr-TR"/>
              <a:t>MERCEDES-BENZ FİNANSAL KİRALAMA TÜRK</a:t>
            </a:r>
            <a:endParaRPr/>
          </a:p>
          <a:p>
            <a:pPr marL="457200" lvl="0" indent="-457200" algn="l" rtl="0">
              <a:lnSpc>
                <a:spcPct val="90000"/>
              </a:lnSpc>
              <a:spcBef>
                <a:spcPts val="600"/>
              </a:spcBef>
              <a:spcAft>
                <a:spcPts val="0"/>
              </a:spcAft>
              <a:buSzPts val="1680"/>
              <a:buFont typeface="Arial"/>
              <a:buChar char="•"/>
            </a:pPr>
            <a:r>
              <a:rPr lang="tr-TR"/>
              <a:t>PERVİN FİNANSAL KİRALAMA</a:t>
            </a:r>
            <a:endParaRPr/>
          </a:p>
          <a:p>
            <a:pPr marL="457200" lvl="0" indent="-457200" algn="l" rtl="0">
              <a:lnSpc>
                <a:spcPct val="90000"/>
              </a:lnSpc>
              <a:spcBef>
                <a:spcPts val="600"/>
              </a:spcBef>
              <a:spcAft>
                <a:spcPts val="0"/>
              </a:spcAft>
              <a:buSzPts val="1680"/>
              <a:buFont typeface="Arial"/>
              <a:buChar char="•"/>
            </a:pPr>
            <a:r>
              <a:rPr lang="tr-TR"/>
              <a:t>QNB FİNANS FİNANSAL KİRALAMA</a:t>
            </a:r>
            <a:endParaRPr/>
          </a:p>
          <a:p>
            <a:pPr marL="457200" lvl="0" indent="-457200" algn="l" rtl="0">
              <a:lnSpc>
                <a:spcPct val="90000"/>
              </a:lnSpc>
              <a:spcBef>
                <a:spcPts val="600"/>
              </a:spcBef>
              <a:spcAft>
                <a:spcPts val="0"/>
              </a:spcAft>
              <a:buSzPts val="1680"/>
              <a:buFont typeface="Arial"/>
              <a:buChar char="•"/>
            </a:pPr>
            <a:r>
              <a:rPr lang="tr-TR"/>
              <a:t>SİEMENS FİNANSAL KİRALAMA</a:t>
            </a:r>
            <a:endParaRPr/>
          </a:p>
          <a:p>
            <a:pPr marL="457200" lvl="0" indent="-457200" algn="l" rtl="0">
              <a:lnSpc>
                <a:spcPct val="90000"/>
              </a:lnSpc>
              <a:spcBef>
                <a:spcPts val="600"/>
              </a:spcBef>
              <a:spcAft>
                <a:spcPts val="0"/>
              </a:spcAft>
              <a:buSzPts val="1680"/>
              <a:buFont typeface="Arial"/>
              <a:buChar char="•"/>
            </a:pPr>
            <a:r>
              <a:rPr lang="tr-TR"/>
              <a:t>ŞEKER FİNANSAL K.</a:t>
            </a:r>
            <a:endParaRPr/>
          </a:p>
          <a:p>
            <a:pPr marL="457200" lvl="0" indent="-457200" algn="l" rtl="0">
              <a:lnSpc>
                <a:spcPct val="90000"/>
              </a:lnSpc>
              <a:spcBef>
                <a:spcPts val="600"/>
              </a:spcBef>
              <a:spcAft>
                <a:spcPts val="0"/>
              </a:spcAft>
              <a:buSzPts val="1680"/>
              <a:buFont typeface="Arial"/>
              <a:buChar char="•"/>
            </a:pPr>
            <a:r>
              <a:rPr lang="tr-TR"/>
              <a:t>VAKIF FİNANSAL K.</a:t>
            </a:r>
            <a:endParaRPr/>
          </a:p>
          <a:p>
            <a:pPr marL="457200" lvl="0" indent="-457200" algn="l" rtl="0">
              <a:lnSpc>
                <a:spcPct val="90000"/>
              </a:lnSpc>
              <a:spcBef>
                <a:spcPts val="600"/>
              </a:spcBef>
              <a:spcAft>
                <a:spcPts val="0"/>
              </a:spcAft>
              <a:buSzPts val="1680"/>
              <a:buFont typeface="Arial"/>
              <a:buChar char="•"/>
            </a:pPr>
            <a:r>
              <a:rPr lang="tr-TR"/>
              <a:t>VFS FİNANSAL K.</a:t>
            </a:r>
            <a:endParaRPr/>
          </a:p>
          <a:p>
            <a:pPr marL="457200" lvl="0" indent="-457200" algn="l" rtl="0">
              <a:lnSpc>
                <a:spcPct val="90000"/>
              </a:lnSpc>
              <a:spcBef>
                <a:spcPts val="600"/>
              </a:spcBef>
              <a:spcAft>
                <a:spcPts val="0"/>
              </a:spcAft>
              <a:buSzPts val="1680"/>
              <a:buFont typeface="Arial"/>
              <a:buChar char="•"/>
            </a:pPr>
            <a:r>
              <a:rPr lang="tr-TR"/>
              <a:t>YAPI KREDİ Leasing</a:t>
            </a:r>
            <a:endParaRPr/>
          </a:p>
          <a:p>
            <a:pPr marL="457200" lvl="0" indent="-457200" algn="l" rtl="0">
              <a:lnSpc>
                <a:spcPct val="90000"/>
              </a:lnSpc>
              <a:spcBef>
                <a:spcPts val="600"/>
              </a:spcBef>
              <a:spcAft>
                <a:spcPts val="0"/>
              </a:spcAft>
              <a:buSzPts val="1680"/>
              <a:buFont typeface="Arial"/>
              <a:buChar char="•"/>
            </a:pPr>
            <a:r>
              <a:rPr lang="tr-TR"/>
              <a:t>YATIRIM FİNANSAL K.</a:t>
            </a:r>
            <a:endParaRPr/>
          </a:p>
          <a:p>
            <a:pPr marL="274320" lvl="0" indent="-167640" algn="l" rtl="0">
              <a:lnSpc>
                <a:spcPct val="90000"/>
              </a:lnSpc>
              <a:spcBef>
                <a:spcPts val="600"/>
              </a:spcBef>
              <a:spcAft>
                <a:spcPts val="0"/>
              </a:spcAft>
              <a:buSzPts val="168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61"/>
        <p:cNvGrpSpPr/>
        <p:nvPr/>
      </p:nvGrpSpPr>
      <p:grpSpPr>
        <a:xfrm>
          <a:off x="0" y="0"/>
          <a:ext cx="0" cy="0"/>
          <a:chOff x="0" y="0"/>
          <a:chExt cx="0" cy="0"/>
        </a:xfrm>
      </p:grpSpPr>
      <p:sp>
        <p:nvSpPr>
          <p:cNvPr id="262" name="Google Shape;262;p33"/>
          <p:cNvSpPr txBox="1">
            <a:spLocks noGrp="1"/>
          </p:cNvSpPr>
          <p:nvPr>
            <p:ph type="title"/>
          </p:nvPr>
        </p:nvSpPr>
        <p:spPr>
          <a:xfrm>
            <a:off x="571472" y="285728"/>
            <a:ext cx="7467600" cy="703282"/>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C00000"/>
              </a:buClr>
              <a:buSzPts val="3200"/>
              <a:buFont typeface="Arial"/>
              <a:buNone/>
            </a:pPr>
            <a:r>
              <a:rPr lang="tr-TR" sz="3200" i="1" u="sng">
                <a:solidFill>
                  <a:srgbClr val="C00000"/>
                </a:solidFill>
              </a:rPr>
              <a:t>LEASİNG SİSTEMİNİN İŞLEYİŞİ;</a:t>
            </a:r>
            <a:endParaRPr sz="3200" i="1" u="sng">
              <a:solidFill>
                <a:srgbClr val="C00000"/>
              </a:solidFill>
            </a:endParaRPr>
          </a:p>
        </p:txBody>
      </p:sp>
      <p:pic>
        <p:nvPicPr>
          <p:cNvPr id="263" name="Google Shape;263;p33" descr="10.PNG"/>
          <p:cNvPicPr preferRelativeResize="0">
            <a:picLocks noGrp="1"/>
          </p:cNvPicPr>
          <p:nvPr>
            <p:ph type="body" idx="1"/>
          </p:nvPr>
        </p:nvPicPr>
        <p:blipFill rotWithShape="1">
          <a:blip r:embed="rId3">
            <a:alphaModFix/>
          </a:blip>
          <a:srcRect/>
          <a:stretch/>
        </p:blipFill>
        <p:spPr>
          <a:xfrm>
            <a:off x="0" y="1643050"/>
            <a:ext cx="9144000" cy="5214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45000"/>
          </a:blip>
          <a:stretch>
            <a:fillRect/>
          </a:stretch>
        </a:blipFill>
        <a:effectLst/>
      </p:bgPr>
    </p:bg>
    <p:spTree>
      <p:nvGrpSpPr>
        <p:cNvPr id="1" name="Shape 267"/>
        <p:cNvGrpSpPr/>
        <p:nvPr/>
      </p:nvGrpSpPr>
      <p:grpSpPr>
        <a:xfrm>
          <a:off x="0" y="0"/>
          <a:ext cx="0" cy="0"/>
          <a:chOff x="0" y="0"/>
          <a:chExt cx="0" cy="0"/>
        </a:xfrm>
      </p:grpSpPr>
      <p:sp>
        <p:nvSpPr>
          <p:cNvPr id="268" name="Google Shape;268;p34"/>
          <p:cNvSpPr txBox="1">
            <a:spLocks noGrp="1"/>
          </p:cNvSpPr>
          <p:nvPr>
            <p:ph type="title"/>
          </p:nvPr>
        </p:nvSpPr>
        <p:spPr>
          <a:xfrm>
            <a:off x="2357422" y="214290"/>
            <a:ext cx="3929090" cy="57150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C00000"/>
              </a:buClr>
              <a:buSzPts val="3200"/>
              <a:buFont typeface="Arial"/>
              <a:buNone/>
            </a:pPr>
            <a:r>
              <a:rPr lang="tr-TR" sz="3200" b="1">
                <a:solidFill>
                  <a:srgbClr val="C00000"/>
                </a:solidFill>
              </a:rPr>
              <a:t>LEASİNG TÜRLERİ</a:t>
            </a:r>
            <a:endParaRPr sz="3200" b="1">
              <a:solidFill>
                <a:srgbClr val="C00000"/>
              </a:solidFill>
            </a:endParaRPr>
          </a:p>
        </p:txBody>
      </p:sp>
      <p:sp>
        <p:nvSpPr>
          <p:cNvPr id="269" name="Google Shape;269;p34"/>
          <p:cNvSpPr txBox="1">
            <a:spLocks noGrp="1"/>
          </p:cNvSpPr>
          <p:nvPr>
            <p:ph type="body" idx="1"/>
          </p:nvPr>
        </p:nvSpPr>
        <p:spPr>
          <a:xfrm>
            <a:off x="214282" y="1000108"/>
            <a:ext cx="8215370" cy="5429288"/>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SzPts val="1554"/>
              <a:buFont typeface="Arial"/>
              <a:buAutoNum type="alphaUcPeriod"/>
            </a:pPr>
            <a:r>
              <a:rPr lang="tr-TR" sz="2220" b="1" u="sng">
                <a:solidFill>
                  <a:srgbClr val="0F243E"/>
                </a:solidFill>
              </a:rPr>
              <a:t>Yurtiçi Kiralama: </a:t>
            </a:r>
            <a:r>
              <a:rPr lang="tr-TR" sz="2220">
                <a:solidFill>
                  <a:srgbClr val="0C0C0C"/>
                </a:solidFill>
              </a:rPr>
              <a:t>İhtiyaç duyulan yatırım malının, Türkiye'den veya dünyanın herhangi bir yerinden leasing şirketi tarafından satın alınarak kiralanmasıdır. Yurtiçi kiralama sözleşmesinde iki taraf da yurt içindedir. </a:t>
            </a:r>
            <a:endParaRPr/>
          </a:p>
          <a:p>
            <a:pPr marL="457200" lvl="0" indent="-358521" algn="l" rtl="0">
              <a:lnSpc>
                <a:spcPct val="100000"/>
              </a:lnSpc>
              <a:spcBef>
                <a:spcPts val="600"/>
              </a:spcBef>
              <a:spcAft>
                <a:spcPts val="0"/>
              </a:spcAft>
              <a:buSzPts val="1554"/>
              <a:buFont typeface="Arial"/>
              <a:buNone/>
            </a:pPr>
            <a:endParaRPr sz="2220"/>
          </a:p>
          <a:p>
            <a:pPr marL="457200" lvl="0" indent="-457200" algn="l" rtl="0">
              <a:lnSpc>
                <a:spcPct val="100000"/>
              </a:lnSpc>
              <a:spcBef>
                <a:spcPts val="600"/>
              </a:spcBef>
              <a:spcAft>
                <a:spcPts val="0"/>
              </a:spcAft>
              <a:buSzPts val="1554"/>
              <a:buFont typeface="Arial"/>
              <a:buAutoNum type="alphaUcPeriod"/>
            </a:pPr>
            <a:r>
              <a:rPr lang="tr-TR" sz="2220" b="1" u="sng">
                <a:solidFill>
                  <a:srgbClr val="0F243E"/>
                </a:solidFill>
              </a:rPr>
              <a:t>Uluslararası Kiralama: </a:t>
            </a:r>
            <a:r>
              <a:rPr lang="tr-TR" sz="2220">
                <a:solidFill>
                  <a:srgbClr val="0C0C0C"/>
                </a:solidFill>
              </a:rPr>
              <a:t>Herhangi bir yatırım malının, yurtdışında yerleşik bir Leasing Şirketi tarafından satın alınarak kiralanmasıdır. Bu tür işlemlerde Türkiye'deki Leasing Şirketi aracılık işlevini görmektedir. </a:t>
            </a:r>
            <a:endParaRPr/>
          </a:p>
          <a:p>
            <a:pPr marL="457200" lvl="0" indent="-358521" algn="l" rtl="0">
              <a:lnSpc>
                <a:spcPct val="100000"/>
              </a:lnSpc>
              <a:spcBef>
                <a:spcPts val="600"/>
              </a:spcBef>
              <a:spcAft>
                <a:spcPts val="0"/>
              </a:spcAft>
              <a:buSzPts val="1554"/>
              <a:buFont typeface="Arial"/>
              <a:buNone/>
            </a:pPr>
            <a:endParaRPr sz="2220"/>
          </a:p>
          <a:p>
            <a:pPr marL="457200" lvl="0" indent="-457200" algn="l" rtl="0">
              <a:lnSpc>
                <a:spcPct val="100000"/>
              </a:lnSpc>
              <a:spcBef>
                <a:spcPts val="600"/>
              </a:spcBef>
              <a:spcAft>
                <a:spcPts val="0"/>
              </a:spcAft>
              <a:buSzPts val="1554"/>
              <a:buFont typeface="Arial"/>
              <a:buAutoNum type="alphaUcPeriod"/>
            </a:pPr>
            <a:r>
              <a:rPr lang="tr-TR" sz="2220" b="1" u="sng">
                <a:solidFill>
                  <a:srgbClr val="0F243E"/>
                </a:solidFill>
              </a:rPr>
              <a:t>Satışa Yardımcı Kiralama: </a:t>
            </a:r>
            <a:r>
              <a:rPr lang="tr-TR" sz="2220">
                <a:solidFill>
                  <a:srgbClr val="0C0C0C"/>
                </a:solidFill>
              </a:rPr>
              <a:t>Leasing Şirketlerinin, pazar paylarını artırmak amacıyla müşterilerine yeni finansman alternatifi sunmak isteyen satıcı ve üretici firmalara verdiği bir hizmetdir. Satıcı firma, peşin ve vadeli satış önerilerinin yanısıra leasing şirketinden almış olduğu kiralama opsiyonunu da müşterisine önerebilir.</a:t>
            </a:r>
            <a:endParaRPr sz="2220">
              <a:solidFill>
                <a:srgbClr val="0C0C0C"/>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5"/>
          <p:cNvSpPr txBox="1">
            <a:spLocks noGrp="1"/>
          </p:cNvSpPr>
          <p:nvPr>
            <p:ph type="title"/>
          </p:nvPr>
        </p:nvSpPr>
        <p:spPr>
          <a:xfrm>
            <a:off x="642910" y="142852"/>
            <a:ext cx="7467600" cy="72547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3000"/>
              <a:buFont typeface="Arial"/>
              <a:buNone/>
            </a:pPr>
            <a:r>
              <a:rPr lang="tr-TR">
                <a:solidFill>
                  <a:srgbClr val="C00000"/>
                </a:solidFill>
              </a:rPr>
              <a:t>LEASİNG´İN EKONOMİK ETKİLERİ</a:t>
            </a:r>
            <a:endParaRPr>
              <a:solidFill>
                <a:srgbClr val="C00000"/>
              </a:solidFill>
            </a:endParaRPr>
          </a:p>
        </p:txBody>
      </p:sp>
      <p:sp>
        <p:nvSpPr>
          <p:cNvPr id="275" name="Google Shape;275;p35"/>
          <p:cNvSpPr txBox="1">
            <a:spLocks noGrp="1"/>
          </p:cNvSpPr>
          <p:nvPr>
            <p:ph type="body" idx="1"/>
          </p:nvPr>
        </p:nvSpPr>
        <p:spPr>
          <a:xfrm>
            <a:off x="285720" y="1000108"/>
            <a:ext cx="8358246" cy="585789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400"/>
              <a:buFont typeface="Noto Sans Symbols"/>
              <a:buChar char="▪"/>
            </a:pPr>
            <a:r>
              <a:rPr lang="tr-TR" sz="2000" i="1"/>
              <a:t>Orta ve Uzun Vadeli Finansman</a:t>
            </a:r>
            <a:endParaRPr sz="2000" i="1"/>
          </a:p>
          <a:p>
            <a:pPr marL="274320" lvl="0" indent="-274320" algn="l" rtl="0">
              <a:lnSpc>
                <a:spcPct val="100000"/>
              </a:lnSpc>
              <a:spcBef>
                <a:spcPts val="600"/>
              </a:spcBef>
              <a:spcAft>
                <a:spcPts val="0"/>
              </a:spcAft>
              <a:buSzPts val="1400"/>
              <a:buFont typeface="Noto Sans Symbols"/>
              <a:buChar char="▪"/>
            </a:pPr>
            <a:r>
              <a:rPr lang="tr-TR" sz="2000" i="1"/>
              <a:t>Esnek Kira Ödeme Planı</a:t>
            </a:r>
            <a:endParaRPr/>
          </a:p>
          <a:p>
            <a:pPr marL="274320" lvl="0" indent="-274320" algn="l" rtl="0">
              <a:lnSpc>
                <a:spcPct val="100000"/>
              </a:lnSpc>
              <a:spcBef>
                <a:spcPts val="600"/>
              </a:spcBef>
              <a:spcAft>
                <a:spcPts val="0"/>
              </a:spcAft>
              <a:buSzPts val="1400"/>
              <a:buFont typeface="Noto Sans Symbols"/>
              <a:buChar char="▪"/>
            </a:pPr>
            <a:r>
              <a:rPr lang="tr-TR" sz="2000" i="1"/>
              <a:t>Kira Süresi Boyunca Sabit Kira Ödemeleri</a:t>
            </a:r>
            <a:endParaRPr/>
          </a:p>
          <a:p>
            <a:pPr marL="274320" lvl="0" indent="-274320" algn="l" rtl="0">
              <a:lnSpc>
                <a:spcPct val="100000"/>
              </a:lnSpc>
              <a:spcBef>
                <a:spcPts val="600"/>
              </a:spcBef>
              <a:spcAft>
                <a:spcPts val="0"/>
              </a:spcAft>
              <a:buSzPts val="1400"/>
              <a:buFont typeface="Noto Sans Symbols"/>
              <a:buChar char="▪"/>
            </a:pPr>
            <a:r>
              <a:rPr lang="tr-TR" sz="2000" i="1"/>
              <a:t>Alternatif Finansman İmkânı</a:t>
            </a:r>
            <a:endParaRPr/>
          </a:p>
          <a:p>
            <a:pPr marL="274320" lvl="0" indent="-274320" algn="l" rtl="0">
              <a:lnSpc>
                <a:spcPct val="100000"/>
              </a:lnSpc>
              <a:spcBef>
                <a:spcPts val="600"/>
              </a:spcBef>
              <a:spcAft>
                <a:spcPts val="0"/>
              </a:spcAft>
              <a:buSzPts val="1400"/>
              <a:buFont typeface="Noto Sans Symbols"/>
              <a:buChar char="▪"/>
            </a:pPr>
            <a:r>
              <a:rPr lang="tr-TR" sz="2000" i="1"/>
              <a:t>Kira Süresi Sonunda Sembolik Bedelle Mülkiyet Devri</a:t>
            </a:r>
            <a:endParaRPr/>
          </a:p>
          <a:p>
            <a:pPr marL="274320" lvl="0" indent="-274320" algn="l" rtl="0">
              <a:lnSpc>
                <a:spcPct val="100000"/>
              </a:lnSpc>
              <a:spcBef>
                <a:spcPts val="600"/>
              </a:spcBef>
              <a:spcAft>
                <a:spcPts val="0"/>
              </a:spcAft>
              <a:buSzPts val="1400"/>
              <a:buFont typeface="Noto Sans Symbols"/>
              <a:buChar char="▪"/>
            </a:pPr>
            <a:r>
              <a:rPr lang="tr-TR" sz="2000" i="1"/>
              <a:t>Operasyonel Kolaylık</a:t>
            </a:r>
            <a:endParaRPr/>
          </a:p>
          <a:p>
            <a:pPr marL="274320" lvl="0" indent="-274320" algn="l" rtl="0">
              <a:lnSpc>
                <a:spcPct val="100000"/>
              </a:lnSpc>
              <a:spcBef>
                <a:spcPts val="600"/>
              </a:spcBef>
              <a:spcAft>
                <a:spcPts val="0"/>
              </a:spcAft>
              <a:buSzPts val="1400"/>
              <a:buFont typeface="Noto Sans Symbols"/>
              <a:buChar char="▪"/>
            </a:pPr>
            <a:r>
              <a:rPr lang="tr-TR" sz="2000" i="1"/>
              <a:t>Özkaynak Verimliliği</a:t>
            </a:r>
            <a:endParaRPr/>
          </a:p>
          <a:p>
            <a:pPr marL="274320" lvl="0" indent="-274320" algn="l" rtl="0">
              <a:lnSpc>
                <a:spcPct val="100000"/>
              </a:lnSpc>
              <a:spcBef>
                <a:spcPts val="600"/>
              </a:spcBef>
              <a:spcAft>
                <a:spcPts val="0"/>
              </a:spcAft>
              <a:buSzPts val="1400"/>
              <a:buFont typeface="Noto Sans Symbols"/>
              <a:buChar char="▪"/>
            </a:pPr>
            <a:r>
              <a:rPr lang="tr-TR" sz="2000" i="1"/>
              <a:t>Teşviklerinizi Kullanma İmkanı</a:t>
            </a:r>
            <a:endParaRPr/>
          </a:p>
          <a:p>
            <a:pPr marL="274320" lvl="0" indent="-274320" algn="l" rtl="0">
              <a:lnSpc>
                <a:spcPct val="100000"/>
              </a:lnSpc>
              <a:spcBef>
                <a:spcPts val="600"/>
              </a:spcBef>
              <a:spcAft>
                <a:spcPts val="0"/>
              </a:spcAft>
              <a:buSzPts val="1400"/>
              <a:buFont typeface="Noto Sans Symbols"/>
              <a:buChar char="▪"/>
            </a:pPr>
            <a:r>
              <a:rPr lang="tr-TR" sz="2000" i="1"/>
              <a:t>% 100 Finansman</a:t>
            </a:r>
            <a:endParaRPr/>
          </a:p>
          <a:p>
            <a:pPr marL="274320" lvl="0" indent="-274320" algn="l" rtl="0">
              <a:lnSpc>
                <a:spcPct val="100000"/>
              </a:lnSpc>
              <a:spcBef>
                <a:spcPts val="600"/>
              </a:spcBef>
              <a:spcAft>
                <a:spcPts val="0"/>
              </a:spcAft>
              <a:buSzPts val="1400"/>
              <a:buFont typeface="Noto Sans Symbols"/>
              <a:buChar char="▪"/>
            </a:pPr>
            <a:r>
              <a:rPr lang="tr-TR" sz="2000" i="1"/>
              <a:t>Mali Raporlama</a:t>
            </a:r>
            <a:endParaRPr/>
          </a:p>
          <a:p>
            <a:pPr marL="274320" lvl="0" indent="-274320" algn="l" rtl="0">
              <a:lnSpc>
                <a:spcPct val="100000"/>
              </a:lnSpc>
              <a:spcBef>
                <a:spcPts val="600"/>
              </a:spcBef>
              <a:spcAft>
                <a:spcPts val="0"/>
              </a:spcAft>
              <a:buSzPts val="1400"/>
              <a:buFont typeface="Noto Sans Symbols"/>
              <a:buChar char="▪"/>
            </a:pPr>
            <a:r>
              <a:rPr lang="tr-TR" sz="2000" i="1"/>
              <a:t>Amortisman</a:t>
            </a:r>
            <a:endParaRPr/>
          </a:p>
          <a:p>
            <a:pPr marL="274320" lvl="0" indent="-274320" algn="l" rtl="0">
              <a:lnSpc>
                <a:spcPct val="100000"/>
              </a:lnSpc>
              <a:spcBef>
                <a:spcPts val="600"/>
              </a:spcBef>
              <a:spcAft>
                <a:spcPts val="0"/>
              </a:spcAft>
              <a:buSzPts val="1400"/>
              <a:buFont typeface="Noto Sans Symbols"/>
              <a:buChar char="▪"/>
            </a:pPr>
            <a:r>
              <a:rPr lang="tr-TR" sz="2000" i="1"/>
              <a:t>Vergi Avantajı</a:t>
            </a:r>
            <a:endParaRPr/>
          </a:p>
          <a:p>
            <a:pPr marL="274320" lvl="0" indent="-274320" algn="l" rtl="0">
              <a:lnSpc>
                <a:spcPct val="100000"/>
              </a:lnSpc>
              <a:spcBef>
                <a:spcPts val="600"/>
              </a:spcBef>
              <a:spcAft>
                <a:spcPts val="0"/>
              </a:spcAft>
              <a:buSzPts val="1400"/>
              <a:buFont typeface="Noto Sans Symbols"/>
              <a:buChar char="▪"/>
            </a:pPr>
            <a:r>
              <a:rPr lang="tr-TR" sz="2000" i="1"/>
              <a:t>Vergi, Resim Ve Harç Muafiyeti</a:t>
            </a:r>
            <a:endParaRPr sz="2000" i="1"/>
          </a:p>
          <a:p>
            <a:pPr marL="274320" lvl="0" indent="-274320" algn="l" rtl="0">
              <a:lnSpc>
                <a:spcPct val="100000"/>
              </a:lnSpc>
              <a:spcBef>
                <a:spcPts val="600"/>
              </a:spcBef>
              <a:spcAft>
                <a:spcPts val="0"/>
              </a:spcAft>
              <a:buSzPts val="1400"/>
              <a:buFont typeface="Noto Sans Symbols"/>
              <a:buChar char="▪"/>
            </a:pPr>
            <a:r>
              <a:rPr lang="tr-TR" sz="2000" i="1"/>
              <a:t>BSMV Ve KKDF Uygulanamaz</a:t>
            </a:r>
            <a:endParaRPr/>
          </a:p>
          <a:p>
            <a:pPr marL="274320" lvl="0" indent="-274320" algn="l" rtl="0">
              <a:lnSpc>
                <a:spcPct val="100000"/>
              </a:lnSpc>
              <a:spcBef>
                <a:spcPts val="600"/>
              </a:spcBef>
              <a:spcAft>
                <a:spcPts val="0"/>
              </a:spcAft>
              <a:buSzPts val="1400"/>
              <a:buFont typeface="Noto Sans Symbols"/>
              <a:buChar char="▪"/>
            </a:pPr>
            <a:r>
              <a:rPr lang="tr-TR" sz="2000" i="1"/>
              <a:t>Enflasyona Karşı Güvence, Faiz Dalgalanmalarından Etkilenmeme</a:t>
            </a:r>
            <a:endParaRPr sz="2000" i="1"/>
          </a:p>
        </p:txBody>
      </p:sp>
      <p:pic>
        <p:nvPicPr>
          <p:cNvPr id="276" name="Google Shape;276;p35" descr="12.png"/>
          <p:cNvPicPr preferRelativeResize="0"/>
          <p:nvPr/>
        </p:nvPicPr>
        <p:blipFill rotWithShape="1">
          <a:blip r:embed="rId3">
            <a:alphaModFix/>
          </a:blip>
          <a:srcRect/>
          <a:stretch/>
        </p:blipFill>
        <p:spPr>
          <a:xfrm>
            <a:off x="4286248" y="2928934"/>
            <a:ext cx="4143404" cy="301338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2857488" y="142852"/>
            <a:ext cx="3543296" cy="785818"/>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4000"/>
              <a:buFont typeface="Arial"/>
              <a:buNone/>
            </a:pPr>
            <a:r>
              <a:rPr lang="tr-TR" sz="4000" b="1">
                <a:solidFill>
                  <a:srgbClr val="C00000"/>
                </a:solidFill>
              </a:rPr>
              <a:t>FAKTÖRİNG</a:t>
            </a:r>
            <a:endParaRPr sz="4000" b="1">
              <a:solidFill>
                <a:srgbClr val="C00000"/>
              </a:solidFill>
            </a:endParaRPr>
          </a:p>
        </p:txBody>
      </p:sp>
      <p:sp>
        <p:nvSpPr>
          <p:cNvPr id="282" name="Google Shape;282;p36"/>
          <p:cNvSpPr txBox="1">
            <a:spLocks noGrp="1"/>
          </p:cNvSpPr>
          <p:nvPr>
            <p:ph type="body" idx="1"/>
          </p:nvPr>
        </p:nvSpPr>
        <p:spPr>
          <a:xfrm>
            <a:off x="457200" y="1357298"/>
            <a:ext cx="7615262" cy="5116654"/>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Faktoring, firmaların mal ve hizmet satışlarından doğan yurt içi ve yurt dışı vadeli alacaklarının faktoring şirketi tarafından temlik alınarak garanti, alacak ve tahsilat yönetimi, finansman hizmetlerinin bir arada sunulduğu komple bir finansman yöntemidir.</a:t>
            </a:r>
            <a:endParaRPr/>
          </a:p>
        </p:txBody>
      </p:sp>
      <p:pic>
        <p:nvPicPr>
          <p:cNvPr id="283" name="Google Shape;283;p36" descr="29.jpg"/>
          <p:cNvPicPr preferRelativeResize="0"/>
          <p:nvPr/>
        </p:nvPicPr>
        <p:blipFill rotWithShape="1">
          <a:blip r:embed="rId3">
            <a:alphaModFix/>
          </a:blip>
          <a:srcRect/>
          <a:stretch/>
        </p:blipFill>
        <p:spPr>
          <a:xfrm>
            <a:off x="785786" y="3429000"/>
            <a:ext cx="6429420" cy="321470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7"/>
          <p:cNvSpPr txBox="1">
            <a:spLocks noGrp="1"/>
          </p:cNvSpPr>
          <p:nvPr>
            <p:ph type="body" idx="1"/>
          </p:nvPr>
        </p:nvSpPr>
        <p:spPr>
          <a:xfrm>
            <a:off x="214282" y="214290"/>
            <a:ext cx="8358246" cy="321471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10"/>
              <a:buFont typeface="Noto Sans Symbols"/>
              <a:buChar char="❖"/>
            </a:pPr>
            <a:r>
              <a:rPr lang="tr-TR" sz="2300"/>
              <a:t>Faktöring, kesintisiz nakit akışını ve bir işletmenin faaliyetlerini aksamadan yürütmesini sağlayan önemli bir unsurdur. Satışların artması daha fazla kar getirdiği gibi, daha fazla işgücü, hammadde, ekipman gereğini de ortaya çıkarır. Vadeli satış yapan firmaların, her türlü mal ve hizmet satışlarından doğan alacak haklarını factor (factoring şirketi) adı verilen finansal kuruluşlara temlik etmek suretiyle firmalarına kısa vadeli kaynak sağladıkları bir finansman tekniğidir.</a:t>
            </a:r>
            <a:endParaRPr sz="2300"/>
          </a:p>
        </p:txBody>
      </p:sp>
      <p:pic>
        <p:nvPicPr>
          <p:cNvPr id="289" name="Google Shape;289;p37" descr="14.png"/>
          <p:cNvPicPr preferRelativeResize="0"/>
          <p:nvPr/>
        </p:nvPicPr>
        <p:blipFill rotWithShape="1">
          <a:blip r:embed="rId3">
            <a:alphaModFix/>
          </a:blip>
          <a:srcRect/>
          <a:stretch/>
        </p:blipFill>
        <p:spPr>
          <a:xfrm>
            <a:off x="642910" y="3714752"/>
            <a:ext cx="7000924" cy="314324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428596" y="357166"/>
            <a:ext cx="7467600" cy="70328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002060"/>
              </a:buClr>
              <a:buSzPts val="3000"/>
              <a:buFont typeface="Arial"/>
              <a:buNone/>
            </a:pPr>
            <a:r>
              <a:rPr lang="tr-TR">
                <a:solidFill>
                  <a:srgbClr val="002060"/>
                </a:solidFill>
              </a:rPr>
              <a:t>FACTORİNG’İN FONKSİYONLARI</a:t>
            </a:r>
            <a:endParaRPr>
              <a:solidFill>
                <a:srgbClr val="002060"/>
              </a:solidFill>
            </a:endParaRPr>
          </a:p>
        </p:txBody>
      </p:sp>
      <p:sp>
        <p:nvSpPr>
          <p:cNvPr id="295" name="Google Shape;295;p38"/>
          <p:cNvSpPr txBox="1">
            <a:spLocks noGrp="1"/>
          </p:cNvSpPr>
          <p:nvPr>
            <p:ph type="body" idx="1"/>
          </p:nvPr>
        </p:nvSpPr>
        <p:spPr>
          <a:xfrm>
            <a:off x="457200" y="1600200"/>
            <a:ext cx="8115328" cy="1971676"/>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Arial"/>
              <a:buChar char="•"/>
            </a:pPr>
            <a:r>
              <a:rPr lang="tr-TR"/>
              <a:t>Alacağın Tahsili ve Yönetimi</a:t>
            </a:r>
            <a:endParaRPr/>
          </a:p>
          <a:p>
            <a:pPr marL="274320" lvl="0" indent="-274320" algn="l" rtl="0">
              <a:lnSpc>
                <a:spcPct val="100000"/>
              </a:lnSpc>
              <a:spcBef>
                <a:spcPts val="600"/>
              </a:spcBef>
              <a:spcAft>
                <a:spcPts val="0"/>
              </a:spcAft>
              <a:buSzPts val="1680"/>
              <a:buFont typeface="Arial"/>
              <a:buChar char="•"/>
            </a:pPr>
            <a:r>
              <a:rPr lang="tr-TR"/>
              <a:t>Alacağın Ödenmeme Riskine Karşı Garanti (Sigorta) Edilmesi</a:t>
            </a:r>
            <a:endParaRPr/>
          </a:p>
          <a:p>
            <a:pPr marL="274320" lvl="0" indent="-274320" algn="l" rtl="0">
              <a:lnSpc>
                <a:spcPct val="100000"/>
              </a:lnSpc>
              <a:spcBef>
                <a:spcPts val="600"/>
              </a:spcBef>
              <a:spcAft>
                <a:spcPts val="0"/>
              </a:spcAft>
              <a:buSzPts val="1680"/>
              <a:buFont typeface="Arial"/>
              <a:buChar char="•"/>
            </a:pPr>
            <a:r>
              <a:rPr lang="tr-TR"/>
              <a:t>Finansman</a:t>
            </a:r>
            <a:endParaRPr/>
          </a:p>
          <a:p>
            <a:pPr marL="274320" lvl="0" indent="-274320" algn="l" rtl="0">
              <a:lnSpc>
                <a:spcPct val="100000"/>
              </a:lnSpc>
              <a:spcBef>
                <a:spcPts val="600"/>
              </a:spcBef>
              <a:spcAft>
                <a:spcPts val="0"/>
              </a:spcAft>
              <a:buSzPts val="1680"/>
              <a:buFont typeface="Arial"/>
              <a:buChar char="•"/>
            </a:pPr>
            <a:r>
              <a:rPr lang="tr-TR"/>
              <a:t>İstihbarat</a:t>
            </a:r>
            <a:endParaRPr/>
          </a:p>
        </p:txBody>
      </p:sp>
      <p:pic>
        <p:nvPicPr>
          <p:cNvPr id="296" name="Google Shape;296;p38" descr="15.png"/>
          <p:cNvPicPr preferRelativeResize="0"/>
          <p:nvPr/>
        </p:nvPicPr>
        <p:blipFill rotWithShape="1">
          <a:blip r:embed="rId3">
            <a:alphaModFix/>
          </a:blip>
          <a:srcRect/>
          <a:stretch/>
        </p:blipFill>
        <p:spPr>
          <a:xfrm>
            <a:off x="928662" y="3571876"/>
            <a:ext cx="6811328" cy="300037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9"/>
          <p:cNvSpPr txBox="1">
            <a:spLocks noGrp="1"/>
          </p:cNvSpPr>
          <p:nvPr>
            <p:ph type="title"/>
          </p:nvPr>
        </p:nvSpPr>
        <p:spPr>
          <a:xfrm>
            <a:off x="457200" y="273050"/>
            <a:ext cx="7543800" cy="441306"/>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0F243E"/>
              </a:buClr>
              <a:buSzPts val="2700"/>
              <a:buFont typeface="Arial"/>
              <a:buNone/>
            </a:pPr>
            <a:r>
              <a:rPr lang="tr-TR" sz="2700">
                <a:solidFill>
                  <a:srgbClr val="0F243E"/>
                </a:solidFill>
              </a:rPr>
              <a:t>FACTORİNG İŞLEYİŞİ</a:t>
            </a:r>
            <a:endParaRPr sz="2700">
              <a:solidFill>
                <a:srgbClr val="0F243E"/>
              </a:solidFill>
            </a:endParaRPr>
          </a:p>
        </p:txBody>
      </p:sp>
      <p:sp>
        <p:nvSpPr>
          <p:cNvPr id="302" name="Google Shape;302;p39"/>
          <p:cNvSpPr txBox="1">
            <a:spLocks noGrp="1"/>
          </p:cNvSpPr>
          <p:nvPr>
            <p:ph type="body" idx="1"/>
          </p:nvPr>
        </p:nvSpPr>
        <p:spPr>
          <a:xfrm>
            <a:off x="285720" y="2428868"/>
            <a:ext cx="3857652" cy="388620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i="1"/>
              <a:t>Mali tablolar (Bilanço-gelir tablosu vb.)</a:t>
            </a:r>
            <a:endParaRPr/>
          </a:p>
          <a:p>
            <a:pPr marL="274320" lvl="0" indent="-274320" algn="l" rtl="0">
              <a:lnSpc>
                <a:spcPct val="100000"/>
              </a:lnSpc>
              <a:spcBef>
                <a:spcPts val="600"/>
              </a:spcBef>
              <a:spcAft>
                <a:spcPts val="0"/>
              </a:spcAft>
              <a:buSzPts val="1680"/>
              <a:buFont typeface="Noto Sans Symbols"/>
              <a:buChar char="▪"/>
            </a:pPr>
            <a:r>
              <a:rPr lang="tr-TR" i="1"/>
              <a:t>İmza Sirküleri</a:t>
            </a:r>
            <a:endParaRPr/>
          </a:p>
          <a:p>
            <a:pPr marL="274320" lvl="0" indent="-274320" algn="l" rtl="0">
              <a:lnSpc>
                <a:spcPct val="100000"/>
              </a:lnSpc>
              <a:spcBef>
                <a:spcPts val="600"/>
              </a:spcBef>
              <a:spcAft>
                <a:spcPts val="0"/>
              </a:spcAft>
              <a:buSzPts val="1680"/>
              <a:buFont typeface="Noto Sans Symbols"/>
              <a:buChar char="▪"/>
            </a:pPr>
            <a:r>
              <a:rPr lang="tr-TR" i="1"/>
              <a:t>Kuruluş (Ticaret Sicil) gazetesi</a:t>
            </a:r>
            <a:endParaRPr/>
          </a:p>
          <a:p>
            <a:pPr marL="274320" lvl="0" indent="-274320" algn="l" rtl="0">
              <a:lnSpc>
                <a:spcPct val="100000"/>
              </a:lnSpc>
              <a:spcBef>
                <a:spcPts val="600"/>
              </a:spcBef>
              <a:spcAft>
                <a:spcPts val="0"/>
              </a:spcAft>
              <a:buSzPts val="1680"/>
              <a:buFont typeface="Noto Sans Symbols"/>
              <a:buChar char="▪"/>
            </a:pPr>
            <a:r>
              <a:rPr lang="tr-TR" i="1"/>
              <a:t>Son sermaye artırımı ile ilgili ticaret sicil gazetesi</a:t>
            </a:r>
            <a:endParaRPr/>
          </a:p>
          <a:p>
            <a:pPr marL="274320" lvl="0" indent="-274320" algn="l" rtl="0">
              <a:lnSpc>
                <a:spcPct val="100000"/>
              </a:lnSpc>
              <a:spcBef>
                <a:spcPts val="600"/>
              </a:spcBef>
              <a:spcAft>
                <a:spcPts val="0"/>
              </a:spcAft>
              <a:buSzPts val="1680"/>
              <a:buFont typeface="Noto Sans Symbols"/>
              <a:buChar char="▪"/>
            </a:pPr>
            <a:r>
              <a:rPr lang="tr-TR" i="1"/>
              <a:t>Hazırun cetveli </a:t>
            </a:r>
            <a:endParaRPr/>
          </a:p>
        </p:txBody>
      </p:sp>
      <p:sp>
        <p:nvSpPr>
          <p:cNvPr id="303" name="Google Shape;303;p39"/>
          <p:cNvSpPr txBox="1">
            <a:spLocks noGrp="1"/>
          </p:cNvSpPr>
          <p:nvPr>
            <p:ph type="body" idx="2"/>
          </p:nvPr>
        </p:nvSpPr>
        <p:spPr>
          <a:xfrm>
            <a:off x="4643438" y="2362200"/>
            <a:ext cx="4071965" cy="388620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i="1"/>
              <a:t>Faaliyet Belgesi</a:t>
            </a:r>
            <a:endParaRPr/>
          </a:p>
          <a:p>
            <a:pPr marL="274320" lvl="0" indent="-274320" algn="l" rtl="0">
              <a:lnSpc>
                <a:spcPct val="100000"/>
              </a:lnSpc>
              <a:spcBef>
                <a:spcPts val="600"/>
              </a:spcBef>
              <a:spcAft>
                <a:spcPts val="0"/>
              </a:spcAft>
              <a:buSzPts val="1680"/>
              <a:buFont typeface="Noto Sans Symbols"/>
              <a:buChar char="▪"/>
            </a:pPr>
            <a:r>
              <a:rPr lang="tr-TR" i="1"/>
              <a:t>Vergi Levhası</a:t>
            </a:r>
            <a:endParaRPr/>
          </a:p>
          <a:p>
            <a:pPr marL="274320" lvl="0" indent="-274320" algn="l" rtl="0">
              <a:lnSpc>
                <a:spcPct val="100000"/>
              </a:lnSpc>
              <a:spcBef>
                <a:spcPts val="600"/>
              </a:spcBef>
              <a:spcAft>
                <a:spcPts val="0"/>
              </a:spcAft>
              <a:buSzPts val="1680"/>
              <a:buFont typeface="Noto Sans Symbols"/>
              <a:buChar char="▪"/>
            </a:pPr>
            <a:r>
              <a:rPr lang="tr-TR" i="1"/>
              <a:t>Alıcı ile olan yıllık ticaret hacmi </a:t>
            </a:r>
            <a:endParaRPr/>
          </a:p>
          <a:p>
            <a:pPr marL="274320" lvl="0" indent="-274320" algn="l" rtl="0">
              <a:lnSpc>
                <a:spcPct val="100000"/>
              </a:lnSpc>
              <a:spcBef>
                <a:spcPts val="600"/>
              </a:spcBef>
              <a:spcAft>
                <a:spcPts val="0"/>
              </a:spcAft>
              <a:buSzPts val="1680"/>
              <a:buFont typeface="Noto Sans Symbols"/>
              <a:buChar char="▪"/>
            </a:pPr>
            <a:r>
              <a:rPr lang="tr-TR" i="1"/>
              <a:t>Alıcının adresi ve bankası</a:t>
            </a:r>
            <a:endParaRPr/>
          </a:p>
          <a:p>
            <a:pPr marL="274320" lvl="0" indent="-274320" algn="l" rtl="0">
              <a:lnSpc>
                <a:spcPct val="100000"/>
              </a:lnSpc>
              <a:spcBef>
                <a:spcPts val="600"/>
              </a:spcBef>
              <a:spcAft>
                <a:spcPts val="0"/>
              </a:spcAft>
              <a:buSzPts val="1680"/>
              <a:buFont typeface="Noto Sans Symbols"/>
              <a:buChar char="▪"/>
            </a:pPr>
            <a:r>
              <a:rPr lang="tr-TR" i="1"/>
              <a:t>Alıcı ile temas kurma izni (satıcının onayına bırakılır).</a:t>
            </a:r>
            <a:endParaRPr i="1"/>
          </a:p>
        </p:txBody>
      </p:sp>
      <p:sp>
        <p:nvSpPr>
          <p:cNvPr id="304" name="Google Shape;304;p39"/>
          <p:cNvSpPr>
            <a:spLocks noGrp="1"/>
          </p:cNvSpPr>
          <p:nvPr>
            <p:ph type="body" idx="3"/>
          </p:nvPr>
        </p:nvSpPr>
        <p:spPr>
          <a:xfrm>
            <a:off x="500034" y="1000108"/>
            <a:ext cx="7901014" cy="1000132"/>
          </a:xfrm>
          <a:prstGeom prst="roundRect">
            <a:avLst>
              <a:gd name="adj" fmla="val 16667"/>
            </a:avLst>
          </a:prstGeom>
          <a:solidFill>
            <a:schemeClr val="lt1"/>
          </a:solidFill>
          <a:ln w="28575" cap="flat" cmpd="sng">
            <a:solidFill>
              <a:srgbClr val="538CD5"/>
            </a:solidFill>
            <a:prstDash val="dashDot"/>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Font typeface="Noto Sans Symbols"/>
              <a:buChar char="⮚"/>
            </a:pPr>
            <a:r>
              <a:rPr lang="tr-TR" b="0">
                <a:solidFill>
                  <a:srgbClr val="0C0C0C"/>
                </a:solidFill>
              </a:rPr>
              <a:t>Factoring işlemi, öncelikle satıcı ve alıcıların kredibilitelerinin tespit edilebilmesi için factor'un satıcıdan aşağıdaki belgeleri alması ile başlar.</a:t>
            </a:r>
            <a:endParaRPr b="0">
              <a:solidFill>
                <a:srgbClr val="0C0C0C"/>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5000"/>
          </a:blip>
          <a:stretch>
            <a:fillRect/>
          </a:stretch>
        </a:blipFill>
        <a:effectLst/>
      </p:bgPr>
    </p:bg>
    <p:spTree>
      <p:nvGrpSpPr>
        <p:cNvPr id="1" name="Shape 308"/>
        <p:cNvGrpSpPr/>
        <p:nvPr/>
      </p:nvGrpSpPr>
      <p:grpSpPr>
        <a:xfrm>
          <a:off x="0" y="0"/>
          <a:ext cx="0" cy="0"/>
          <a:chOff x="0" y="0"/>
          <a:chExt cx="0" cy="0"/>
        </a:xfrm>
      </p:grpSpPr>
      <p:sp>
        <p:nvSpPr>
          <p:cNvPr id="309" name="Google Shape;309;p40"/>
          <p:cNvSpPr txBox="1">
            <a:spLocks noGrp="1"/>
          </p:cNvSpPr>
          <p:nvPr>
            <p:ph type="title"/>
          </p:nvPr>
        </p:nvSpPr>
        <p:spPr>
          <a:xfrm>
            <a:off x="500034" y="214290"/>
            <a:ext cx="7467600" cy="631844"/>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17365D"/>
              </a:buClr>
              <a:buSzPts val="3000"/>
              <a:buFont typeface="Arial"/>
              <a:buNone/>
            </a:pPr>
            <a:r>
              <a:rPr lang="tr-TR">
                <a:solidFill>
                  <a:srgbClr val="17365D"/>
                </a:solidFill>
              </a:rPr>
              <a:t>FACTORİNG’İN MALİYETİ</a:t>
            </a:r>
            <a:endParaRPr>
              <a:solidFill>
                <a:srgbClr val="17365D"/>
              </a:solidFill>
            </a:endParaRPr>
          </a:p>
        </p:txBody>
      </p:sp>
      <p:sp>
        <p:nvSpPr>
          <p:cNvPr id="310" name="Google Shape;310;p40"/>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b="1" u="sng">
                <a:solidFill>
                  <a:srgbClr val="17365D"/>
                </a:solidFill>
              </a:rPr>
              <a:t>Factoring Komisyonu: </a:t>
            </a:r>
            <a:r>
              <a:rPr lang="tr-TR"/>
              <a:t>Factoring şirketi kredibilite araştırması, üstlendiği risk, alacak hesaplarının tutulması ve tahsilatı gibi sunmuş olduğu faktoring hizmetleri sonucunda müşterisinin temlik ettiği alacaklar üzerinden günün koşullarına göre en rekabetçi komisyon oranlarını uygular. Bu komisyon oranı; alıcı sayısı, alıcı riski, fatura büyüklüğü ve sayısı, vade, satıcının taahhüt ettiği yıllık ciro, factoring yapılan ülkeler gibi unsurlara göre belirlenir. Fatura bedeli üzerinden alınan ve faktöring hizmet türüne göre % 0.5 ile %1,5 arasında değişen bir ücrettir.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1000"/>
          </a:blip>
          <a:stretch>
            <a:fillRect/>
          </a:stretch>
        </a:blipFill>
        <a:effectLst/>
      </p:bgPr>
    </p:bg>
    <p:spTree>
      <p:nvGrpSpPr>
        <p:cNvPr id="1" name="Shape 314"/>
        <p:cNvGrpSpPr/>
        <p:nvPr/>
      </p:nvGrpSpPr>
      <p:grpSpPr>
        <a:xfrm>
          <a:off x="0" y="0"/>
          <a:ext cx="0" cy="0"/>
          <a:chOff x="0" y="0"/>
          <a:chExt cx="0" cy="0"/>
        </a:xfrm>
      </p:grpSpPr>
      <p:sp>
        <p:nvSpPr>
          <p:cNvPr id="315" name="Google Shape;315;p41"/>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Char char="?"/>
            </a:pPr>
            <a:r>
              <a:rPr lang="tr-TR" b="1" u="sng">
                <a:solidFill>
                  <a:srgbClr val="17365D"/>
                </a:solidFill>
              </a:rPr>
              <a:t>Factoring Ücreti: </a:t>
            </a:r>
            <a:r>
              <a:rPr lang="tr-TR"/>
              <a:t>Factoring şirketi tarafından kullandırılan finansman karşılığında iç ve dış piyasa durumuna göre belirlenen faiz oranıdır. Mevcut bakiye gün ve factoring ücret oranı üzerinden hesaplanır ve işlemin başında veya her ay/vade sonunda müşteriye fatura edilir. Uluslararası factoring işlemleri yürürlülükte olan vergi mevzuatında ihracata tanınan teşvikler çerçevesinde her türlü vergi, resim ve harçtan muaftır. Yurtiçi faktoring işlemlerinde ise faktoring ücreti ve komisyonu %5 BSMV‟ye tabidir, KKDF‟den muaftır.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0000"/>
          </a:blip>
          <a:stretch>
            <a:fillRect/>
          </a:stretch>
        </a:blipFill>
        <a:effectLst/>
      </p:bgPr>
    </p:bg>
    <p:spTree>
      <p:nvGrpSpPr>
        <p:cNvPr id="1" name="Shape 319"/>
        <p:cNvGrpSpPr/>
        <p:nvPr/>
      </p:nvGrpSpPr>
      <p:grpSpPr>
        <a:xfrm>
          <a:off x="0" y="0"/>
          <a:ext cx="0" cy="0"/>
          <a:chOff x="0" y="0"/>
          <a:chExt cx="0" cy="0"/>
        </a:xfrm>
      </p:grpSpPr>
      <p:sp>
        <p:nvSpPr>
          <p:cNvPr id="320" name="Google Shape;320;p42"/>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17365D"/>
              </a:buClr>
              <a:buSzPts val="3000"/>
              <a:buFont typeface="Arial"/>
              <a:buNone/>
            </a:pPr>
            <a:r>
              <a:rPr lang="tr-TR">
                <a:solidFill>
                  <a:srgbClr val="17365D"/>
                </a:solidFill>
              </a:rPr>
              <a:t>FAKTÖRİNGİN TÜRLERİ</a:t>
            </a:r>
            <a:r>
              <a:rPr lang="tr-TR"/>
              <a:t/>
            </a:r>
            <a:br>
              <a:rPr lang="tr-TR"/>
            </a:br>
            <a:r>
              <a:rPr lang="tr-TR" sz="2400"/>
              <a:t> YURTİÇİ FAKTÖRİNG </a:t>
            </a:r>
            <a:endParaRPr/>
          </a:p>
        </p:txBody>
      </p:sp>
      <p:sp>
        <p:nvSpPr>
          <p:cNvPr id="321" name="Google Shape;321;p42"/>
          <p:cNvSpPr txBox="1">
            <a:spLocks noGrp="1"/>
          </p:cNvSpPr>
          <p:nvPr>
            <p:ph type="body" idx="1"/>
          </p:nvPr>
        </p:nvSpPr>
        <p:spPr>
          <a:xfrm>
            <a:off x="457200" y="2071678"/>
            <a:ext cx="7467600" cy="4402274"/>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Char char="?"/>
            </a:pPr>
            <a:r>
              <a:rPr lang="tr-TR"/>
              <a:t>Vadeli satış yapan ve bu alacaklarını kısa sürede nakde çevirmek isteyen işletmeler için finansal bir çözümdür. Öncelikle factoring şirketi tarafından satıcı firmaya bir finansman limiti tesis edilerek sözleşme imzalanır. Daha sonra satıcı firma vadeli alacaklarını gerekli evraklar ile birlikte factoring şirketi‟ne temlik ederek en uygun maliyetlerle nakde çevirebilir ve alacakların tahsilâtı ile uğraşmaz.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3"/>
          <p:cNvSpPr txBox="1">
            <a:spLocks noGrp="1"/>
          </p:cNvSpPr>
          <p:nvPr>
            <p:ph type="body" idx="1"/>
          </p:nvPr>
        </p:nvSpPr>
        <p:spPr>
          <a:xfrm>
            <a:off x="457200" y="642918"/>
            <a:ext cx="7467600" cy="5286412"/>
          </a:xfrm>
          <a:prstGeom prst="rect">
            <a:avLst/>
          </a:prstGeom>
          <a:noFill/>
          <a:ln w="19050" cap="flat" cmpd="sng">
            <a:solidFill>
              <a:srgbClr val="7030A0"/>
            </a:solidFill>
            <a:prstDash val="lgDashDot"/>
            <a:round/>
            <a:headEnd type="none" w="sm" len="sm"/>
            <a:tailEnd type="none" w="sm" len="sm"/>
          </a:ln>
        </p:spPr>
        <p:txBody>
          <a:bodyPr spcFirstLastPara="1" wrap="square" lIns="91425" tIns="45700" rIns="91425" bIns="45700" anchor="t" anchorCtr="0">
            <a:noAutofit/>
          </a:bodyPr>
          <a:lstStyle/>
          <a:p>
            <a:pPr marL="274320" lvl="0" indent="-167640" algn="l" rtl="0">
              <a:lnSpc>
                <a:spcPct val="100000"/>
              </a:lnSpc>
              <a:spcBef>
                <a:spcPts val="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Günümüzde sıkça başvurulan bir yol olan yurt içi faktoring şu şekilde işler:</a:t>
            </a:r>
            <a:endParaRPr/>
          </a:p>
          <a:p>
            <a:pPr marL="274320" lvl="0" indent="-274320" algn="l" rtl="0">
              <a:lnSpc>
                <a:spcPct val="100000"/>
              </a:lnSpc>
              <a:spcBef>
                <a:spcPts val="600"/>
              </a:spcBef>
              <a:spcAft>
                <a:spcPts val="0"/>
              </a:spcAft>
              <a:buSzPts val="1680"/>
              <a:buFont typeface="Arial"/>
              <a:buChar char="•"/>
            </a:pPr>
            <a:r>
              <a:rPr lang="tr-TR"/>
              <a:t>Satıcı malları ve faturayı alıcıya yollar.</a:t>
            </a:r>
            <a:endParaRPr/>
          </a:p>
          <a:p>
            <a:pPr marL="274320" lvl="0" indent="-274320" algn="l" rtl="0">
              <a:lnSpc>
                <a:spcPct val="100000"/>
              </a:lnSpc>
              <a:spcBef>
                <a:spcPts val="600"/>
              </a:spcBef>
              <a:spcAft>
                <a:spcPts val="0"/>
              </a:spcAft>
              <a:buSzPts val="1680"/>
              <a:buFont typeface="Arial"/>
              <a:buChar char="•"/>
            </a:pPr>
            <a:r>
              <a:rPr lang="tr-TR"/>
              <a:t>Satıcı bu faturanın bir kopyasını faktöring firmasına gönderir.</a:t>
            </a:r>
            <a:endParaRPr/>
          </a:p>
          <a:p>
            <a:pPr marL="274320" lvl="0" indent="-274320" algn="l" rtl="0">
              <a:lnSpc>
                <a:spcPct val="100000"/>
              </a:lnSpc>
              <a:spcBef>
                <a:spcPts val="600"/>
              </a:spcBef>
              <a:spcAft>
                <a:spcPts val="0"/>
              </a:spcAft>
              <a:buSzPts val="1680"/>
              <a:buFont typeface="Arial"/>
              <a:buChar char="•"/>
            </a:pPr>
            <a:r>
              <a:rPr lang="tr-TR"/>
              <a:t>Faktoring firması satıcı ile yapacağı sözleşme çerçevesinde bu faturayı temlik alır, fatura bedelinin %80‟ine kadar ön ödeme yapar.</a:t>
            </a:r>
            <a:endParaRPr/>
          </a:p>
          <a:p>
            <a:pPr marL="274320" lvl="0" indent="-274320" algn="l" rtl="0">
              <a:lnSpc>
                <a:spcPct val="100000"/>
              </a:lnSpc>
              <a:spcBef>
                <a:spcPts val="600"/>
              </a:spcBef>
              <a:spcAft>
                <a:spcPts val="0"/>
              </a:spcAft>
              <a:buSzPts val="1680"/>
              <a:buFont typeface="Arial"/>
              <a:buChar char="•"/>
            </a:pPr>
            <a:r>
              <a:rPr lang="tr-TR"/>
              <a:t>Faktoring firması, vadesi gelince alıcıdan fatura bedelini tahsil eder ve satıcıya factoring hizmet bedeli düşüldükten sonra kalan ödemeyi yapar.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4"/>
          <p:cNvSpPr txBox="1">
            <a:spLocks noGrp="1"/>
          </p:cNvSpPr>
          <p:nvPr>
            <p:ph type="title"/>
          </p:nvPr>
        </p:nvSpPr>
        <p:spPr>
          <a:xfrm>
            <a:off x="457200" y="274638"/>
            <a:ext cx="7467600" cy="65403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17365D"/>
              </a:buClr>
              <a:buSzPts val="3000"/>
              <a:buFont typeface="Arial"/>
              <a:buNone/>
            </a:pPr>
            <a:r>
              <a:rPr lang="tr-TR">
                <a:solidFill>
                  <a:srgbClr val="17365D"/>
                </a:solidFill>
              </a:rPr>
              <a:t>YURTDIŞI FAKTORİNG</a:t>
            </a:r>
            <a:endParaRPr>
              <a:solidFill>
                <a:srgbClr val="17365D"/>
              </a:solidFill>
            </a:endParaRPr>
          </a:p>
        </p:txBody>
      </p:sp>
      <p:sp>
        <p:nvSpPr>
          <p:cNvPr id="332" name="Google Shape;332;p44"/>
          <p:cNvSpPr txBox="1">
            <a:spLocks noGrp="1"/>
          </p:cNvSpPr>
          <p:nvPr>
            <p:ph type="body" idx="1"/>
          </p:nvPr>
        </p:nvSpPr>
        <p:spPr>
          <a:xfrm>
            <a:off x="285720" y="1142984"/>
            <a:ext cx="7929618" cy="5286412"/>
          </a:xfrm>
          <a:prstGeom prst="rect">
            <a:avLst/>
          </a:prstGeom>
          <a:noFill/>
          <a:ln>
            <a:noFill/>
          </a:ln>
        </p:spPr>
        <p:txBody>
          <a:bodyPr spcFirstLastPara="1" wrap="square" lIns="91425" tIns="45700" rIns="91425" bIns="45700" anchor="t" anchorCtr="0">
            <a:noAutofit/>
          </a:bodyPr>
          <a:lstStyle/>
          <a:p>
            <a:pPr marL="274320" lvl="0" indent="-274320" algn="l" rtl="0">
              <a:lnSpc>
                <a:spcPct val="80000"/>
              </a:lnSpc>
              <a:spcBef>
                <a:spcPts val="0"/>
              </a:spcBef>
              <a:spcAft>
                <a:spcPts val="0"/>
              </a:spcAft>
              <a:buSzPts val="1554"/>
              <a:buFont typeface="Noto Sans Symbols"/>
              <a:buChar char="⮚"/>
            </a:pPr>
            <a:r>
              <a:rPr lang="tr-TR" sz="2220"/>
              <a:t>Factoring şirketi, işletmelerin uluslararası ticari faaliyetlerinde hem ihracat hem de ithalat faktorü olarak hizmet sunabilmektedir. Yurtdışı Faktoring, İthalat ve İhracat Faktoring olarak ikiye ayrılır. Günümüzde sıkça başvurulan bir yol olan yurtdışı faktoring şu şekilde işler: </a:t>
            </a:r>
            <a:endParaRPr/>
          </a:p>
          <a:p>
            <a:pPr marL="274320" lvl="0" indent="-175641" algn="l" rtl="0">
              <a:lnSpc>
                <a:spcPct val="80000"/>
              </a:lnSpc>
              <a:spcBef>
                <a:spcPts val="600"/>
              </a:spcBef>
              <a:spcAft>
                <a:spcPts val="0"/>
              </a:spcAft>
              <a:buSzPts val="1554"/>
              <a:buFont typeface="Noto Sans Symbols"/>
              <a:buNone/>
            </a:pPr>
            <a:endParaRPr sz="2220"/>
          </a:p>
          <a:p>
            <a:pPr marL="274320" lvl="0" indent="-274320" algn="l" rtl="0">
              <a:lnSpc>
                <a:spcPct val="80000"/>
              </a:lnSpc>
              <a:spcBef>
                <a:spcPts val="600"/>
              </a:spcBef>
              <a:spcAft>
                <a:spcPts val="0"/>
              </a:spcAft>
              <a:buSzPts val="1683"/>
              <a:buFont typeface="Arial"/>
              <a:buChar char="•"/>
            </a:pPr>
            <a:r>
              <a:rPr lang="tr-TR" sz="2405" i="1"/>
              <a:t>Satıcı malları ve faturayı alıcıya yollar. </a:t>
            </a:r>
            <a:endParaRPr/>
          </a:p>
          <a:p>
            <a:pPr marL="274320" lvl="0" indent="-274320" algn="l" rtl="0">
              <a:lnSpc>
                <a:spcPct val="80000"/>
              </a:lnSpc>
              <a:spcBef>
                <a:spcPts val="600"/>
              </a:spcBef>
              <a:spcAft>
                <a:spcPts val="0"/>
              </a:spcAft>
              <a:buSzPts val="1683"/>
              <a:buFont typeface="Arial"/>
              <a:buChar char="•"/>
            </a:pPr>
            <a:r>
              <a:rPr lang="tr-TR" sz="2405" i="1"/>
              <a:t>Satıcı faturanın bir kopyasını faktoring şirketine gönderir. </a:t>
            </a:r>
            <a:endParaRPr/>
          </a:p>
          <a:p>
            <a:pPr marL="274320" lvl="0" indent="-274320" algn="l" rtl="0">
              <a:lnSpc>
                <a:spcPct val="80000"/>
              </a:lnSpc>
              <a:spcBef>
                <a:spcPts val="600"/>
              </a:spcBef>
              <a:spcAft>
                <a:spcPts val="0"/>
              </a:spcAft>
              <a:buSzPts val="1683"/>
              <a:buFont typeface="Arial"/>
              <a:buChar char="•"/>
            </a:pPr>
            <a:r>
              <a:rPr lang="tr-TR" sz="2405" i="1"/>
              <a:t>Faktoring şirketi satıcıya faturanın %80‟ine kadar bir ön ödeme yapar. </a:t>
            </a:r>
            <a:endParaRPr/>
          </a:p>
          <a:p>
            <a:pPr marL="274320" lvl="0" indent="-274320" algn="l" rtl="0">
              <a:lnSpc>
                <a:spcPct val="80000"/>
              </a:lnSpc>
              <a:spcBef>
                <a:spcPts val="600"/>
              </a:spcBef>
              <a:spcAft>
                <a:spcPts val="0"/>
              </a:spcAft>
              <a:buSzPts val="1683"/>
              <a:buFont typeface="Arial"/>
              <a:buChar char="•"/>
            </a:pPr>
            <a:r>
              <a:rPr lang="tr-TR" sz="2405" i="1"/>
              <a:t>Faktoring şirketi fatura kopyasını alıcının ülkesindeki muhabirine yollar. </a:t>
            </a:r>
            <a:endParaRPr/>
          </a:p>
          <a:p>
            <a:pPr marL="274320" lvl="0" indent="-274320" algn="l" rtl="0">
              <a:lnSpc>
                <a:spcPct val="80000"/>
              </a:lnSpc>
              <a:spcBef>
                <a:spcPts val="600"/>
              </a:spcBef>
              <a:spcAft>
                <a:spcPts val="0"/>
              </a:spcAft>
              <a:buSzPts val="1683"/>
              <a:buFont typeface="Arial"/>
              <a:buChar char="•"/>
            </a:pPr>
            <a:r>
              <a:rPr lang="tr-TR" sz="2405" i="1"/>
              <a:t>Muhabir faturayı tahsil eder. </a:t>
            </a:r>
            <a:endParaRPr/>
          </a:p>
          <a:p>
            <a:pPr marL="274320" lvl="0" indent="-274320" algn="l" rtl="0">
              <a:lnSpc>
                <a:spcPct val="80000"/>
              </a:lnSpc>
              <a:spcBef>
                <a:spcPts val="600"/>
              </a:spcBef>
              <a:spcAft>
                <a:spcPts val="0"/>
              </a:spcAft>
              <a:buSzPts val="1683"/>
              <a:buFont typeface="Arial"/>
              <a:buChar char="•"/>
            </a:pPr>
            <a:r>
              <a:rPr lang="tr-TR" sz="2405" i="1"/>
              <a:t>Muhabir, faktoring şirketine ödemeyi yapar, faktöring şirketi de satıcıya kalan ödemeyi yapar. </a:t>
            </a:r>
            <a:endParaRPr sz="2405" i="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0000"/>
          </a:blip>
          <a:stretch>
            <a:fillRect/>
          </a:stretch>
        </a:blipFill>
        <a:effectLst/>
      </p:bgPr>
    </p:bg>
    <p:spTree>
      <p:nvGrpSpPr>
        <p:cNvPr id="1" name="Shape 336"/>
        <p:cNvGrpSpPr/>
        <p:nvPr/>
      </p:nvGrpSpPr>
      <p:grpSpPr>
        <a:xfrm>
          <a:off x="0" y="0"/>
          <a:ext cx="0" cy="0"/>
          <a:chOff x="0" y="0"/>
          <a:chExt cx="0" cy="0"/>
        </a:xfrm>
      </p:grpSpPr>
      <p:sp>
        <p:nvSpPr>
          <p:cNvPr id="337" name="Google Shape;337;p45"/>
          <p:cNvSpPr txBox="1">
            <a:spLocks noGrp="1"/>
          </p:cNvSpPr>
          <p:nvPr>
            <p:ph type="title"/>
          </p:nvPr>
        </p:nvSpPr>
        <p:spPr>
          <a:xfrm>
            <a:off x="457200" y="274638"/>
            <a:ext cx="7467600" cy="72547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3600"/>
              <a:buFont typeface="Arial"/>
              <a:buNone/>
            </a:pPr>
            <a:r>
              <a:rPr lang="tr-TR" sz="3600">
                <a:solidFill>
                  <a:srgbClr val="C00000"/>
                </a:solidFill>
              </a:rPr>
              <a:t>İHRACAT FAKTORİNG</a:t>
            </a:r>
            <a:endParaRPr sz="3600">
              <a:solidFill>
                <a:srgbClr val="C00000"/>
              </a:solidFill>
            </a:endParaRPr>
          </a:p>
        </p:txBody>
      </p:sp>
      <p:sp>
        <p:nvSpPr>
          <p:cNvPr id="338" name="Google Shape;338;p45"/>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Yurt dışına yapılan mal ve hizmet satışlarından doğmuş ve doğacak olan alacakların temliki yolu ile sağlanan finansman, alıcı adına garanti ve alacakların tahsili hizmetleridir. </a:t>
            </a:r>
            <a:endParaRPr/>
          </a:p>
          <a:p>
            <a:pPr marL="274320" lvl="0" indent="-167640" algn="l" rtl="0">
              <a:lnSpc>
                <a:spcPct val="100000"/>
              </a:lnSpc>
              <a:spcBef>
                <a:spcPts val="60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İhracat faktoring için İhracat ile ilgili her yüklemeden sonra gerekli belgeler şunlardır: </a:t>
            </a:r>
            <a:endParaRPr/>
          </a:p>
          <a:p>
            <a:pPr marL="274320" lvl="0" indent="-274320" algn="l" rtl="0">
              <a:lnSpc>
                <a:spcPct val="100000"/>
              </a:lnSpc>
              <a:spcBef>
                <a:spcPts val="600"/>
              </a:spcBef>
              <a:spcAft>
                <a:spcPts val="0"/>
              </a:spcAft>
              <a:buSzPts val="1680"/>
              <a:buFont typeface="Noto Sans Symbols"/>
              <a:buChar char="▪"/>
            </a:pPr>
            <a:r>
              <a:rPr lang="tr-TR"/>
              <a:t>İhracat faturası (temlik pulu ile temlik edilmiş), </a:t>
            </a:r>
            <a:endParaRPr/>
          </a:p>
          <a:p>
            <a:pPr marL="274320" lvl="0" indent="-274320" algn="l" rtl="0">
              <a:lnSpc>
                <a:spcPct val="100000"/>
              </a:lnSpc>
              <a:spcBef>
                <a:spcPts val="600"/>
              </a:spcBef>
              <a:spcAft>
                <a:spcPts val="0"/>
              </a:spcAft>
              <a:buSzPts val="1680"/>
              <a:buFont typeface="Noto Sans Symbols"/>
              <a:buChar char="▪"/>
            </a:pPr>
            <a:r>
              <a:rPr lang="tr-TR"/>
              <a:t>Gümrük beyannamesi nüshası, </a:t>
            </a:r>
            <a:endParaRPr/>
          </a:p>
          <a:p>
            <a:pPr marL="274320" lvl="0" indent="-274320" algn="l" rtl="0">
              <a:lnSpc>
                <a:spcPct val="100000"/>
              </a:lnSpc>
              <a:spcBef>
                <a:spcPts val="600"/>
              </a:spcBef>
              <a:spcAft>
                <a:spcPts val="0"/>
              </a:spcAft>
              <a:buSzPts val="1680"/>
              <a:buFont typeface="Noto Sans Symbols"/>
              <a:buChar char="▪"/>
            </a:pPr>
            <a:r>
              <a:rPr lang="tr-TR"/>
              <a:t>Konşimento kopyası, </a:t>
            </a:r>
            <a:endParaRPr/>
          </a:p>
          <a:p>
            <a:pPr marL="274320" lvl="0" indent="-274320" algn="l" rtl="0">
              <a:lnSpc>
                <a:spcPct val="100000"/>
              </a:lnSpc>
              <a:spcBef>
                <a:spcPts val="600"/>
              </a:spcBef>
              <a:spcAft>
                <a:spcPts val="0"/>
              </a:spcAft>
              <a:buSzPts val="1680"/>
              <a:buFont typeface="Noto Sans Symbols"/>
              <a:buChar char="▪"/>
            </a:pPr>
            <a:r>
              <a:rPr lang="tr-TR"/>
              <a:t>CF, CIF yüklemelerde sigorta poliçesinin aslı istenir.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6"/>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3000"/>
              <a:buFont typeface="Arial"/>
              <a:buNone/>
            </a:pPr>
            <a:r>
              <a:rPr lang="tr-TR"/>
              <a:t>İHRACAT FAKTORİNGİ YAPABİLECEK KURULUŞLAR</a:t>
            </a:r>
            <a:endParaRPr/>
          </a:p>
        </p:txBody>
      </p:sp>
      <p:sp>
        <p:nvSpPr>
          <p:cNvPr id="344" name="Google Shape;344;p46"/>
          <p:cNvSpPr txBox="1">
            <a:spLocks noGrp="1"/>
          </p:cNvSpPr>
          <p:nvPr>
            <p:ph type="body" idx="1"/>
          </p:nvPr>
        </p:nvSpPr>
        <p:spPr>
          <a:xfrm>
            <a:off x="457200" y="1857364"/>
            <a:ext cx="5186370" cy="4616588"/>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Dış ticaret konusunda deneyimli olup, sürekli ve düzenli alış/satış bağlantısı bulunan kuruluşlar,</a:t>
            </a:r>
            <a:endParaRPr/>
          </a:p>
          <a:p>
            <a:pPr marL="274320" lvl="0" indent="-167640" algn="l" rtl="0">
              <a:lnSpc>
                <a:spcPct val="100000"/>
              </a:lnSpc>
              <a:spcBef>
                <a:spcPts val="60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Mal mukabili ihracat yapan veya yapabilecek olan kuruluşlar,</a:t>
            </a:r>
            <a:endParaRPr/>
          </a:p>
          <a:p>
            <a:pPr marL="274320" lvl="0" indent="-167640" algn="l" rtl="0">
              <a:lnSpc>
                <a:spcPct val="100000"/>
              </a:lnSpc>
              <a:spcBef>
                <a:spcPts val="60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İhracat vadeleri genel olarak 90 günü aşmayan ve kredibilitesi iyi olan kuruluşlar factoring yapabilir.</a:t>
            </a:r>
            <a:endParaRPr/>
          </a:p>
        </p:txBody>
      </p:sp>
      <p:pic>
        <p:nvPicPr>
          <p:cNvPr id="345" name="Google Shape;345;p46" descr="20.png"/>
          <p:cNvPicPr preferRelativeResize="0"/>
          <p:nvPr/>
        </p:nvPicPr>
        <p:blipFill rotWithShape="1">
          <a:blip r:embed="rId3">
            <a:alphaModFix/>
          </a:blip>
          <a:srcRect/>
          <a:stretch/>
        </p:blipFill>
        <p:spPr>
          <a:xfrm>
            <a:off x="5572132" y="2428868"/>
            <a:ext cx="2692367" cy="250023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7"/>
          <p:cNvSpPr txBox="1">
            <a:spLocks noGrp="1"/>
          </p:cNvSpPr>
          <p:nvPr>
            <p:ph type="title"/>
          </p:nvPr>
        </p:nvSpPr>
        <p:spPr>
          <a:xfrm>
            <a:off x="571472" y="500042"/>
            <a:ext cx="7467600" cy="65403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002060"/>
              </a:buClr>
              <a:buSzPts val="3600"/>
              <a:buFont typeface="Arial"/>
              <a:buNone/>
            </a:pPr>
            <a:r>
              <a:rPr lang="tr-TR" sz="3600">
                <a:solidFill>
                  <a:srgbClr val="002060"/>
                </a:solidFill>
              </a:rPr>
              <a:t>İTHALAT FAKTORİNG</a:t>
            </a:r>
            <a:endParaRPr sz="3600">
              <a:solidFill>
                <a:srgbClr val="002060"/>
              </a:solidFill>
            </a:endParaRPr>
          </a:p>
        </p:txBody>
      </p:sp>
      <p:sp>
        <p:nvSpPr>
          <p:cNvPr id="351" name="Google Shape;351;p47"/>
          <p:cNvSpPr txBox="1">
            <a:spLocks noGrp="1"/>
          </p:cNvSpPr>
          <p:nvPr>
            <p:ph type="body" idx="1"/>
          </p:nvPr>
        </p:nvSpPr>
        <p:spPr>
          <a:xfrm>
            <a:off x="457200" y="1500174"/>
            <a:ext cx="7467600" cy="4973778"/>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t>İşletmelerin yurtdışından gerçekleştireceği vadeli ve mal mukabili ithalat işlemlerinde, factoring şirketi müşterisinin yurtdışındaki satıcısının bu alacakla ilgili olarak garanti ve tahsilat takibi hizmetlerinden faydalanmasını sağlar. Bu yöntemle yurtdışındaki satıcılara alternatif bir garanti modeli sunabilme imkânı sağlanır.</a:t>
            </a:r>
            <a:endParaRPr/>
          </a:p>
        </p:txBody>
      </p:sp>
      <p:pic>
        <p:nvPicPr>
          <p:cNvPr id="352" name="Google Shape;352;p47" descr="21.png"/>
          <p:cNvPicPr preferRelativeResize="0"/>
          <p:nvPr/>
        </p:nvPicPr>
        <p:blipFill rotWithShape="1">
          <a:blip r:embed="rId3">
            <a:alphaModFix/>
          </a:blip>
          <a:srcRect/>
          <a:stretch/>
        </p:blipFill>
        <p:spPr>
          <a:xfrm>
            <a:off x="2285984" y="3929066"/>
            <a:ext cx="4214842" cy="292893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500034" y="142852"/>
            <a:ext cx="7467600" cy="989034"/>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2400"/>
              <a:buFont typeface="Arial"/>
              <a:buNone/>
            </a:pPr>
            <a:r>
              <a:rPr lang="tr-TR" sz="2400"/>
              <a:t>İTHALAT FACTORİNGİ YOLUYLA SAĞLANACAK AVANTAJLAR</a:t>
            </a:r>
            <a:endParaRPr sz="2400"/>
          </a:p>
        </p:txBody>
      </p:sp>
      <p:sp>
        <p:nvSpPr>
          <p:cNvPr id="358" name="Google Shape;358;p48"/>
          <p:cNvSpPr txBox="1">
            <a:spLocks noGrp="1"/>
          </p:cNvSpPr>
          <p:nvPr>
            <p:ph type="body" idx="1"/>
          </p:nvPr>
        </p:nvSpPr>
        <p:spPr>
          <a:xfrm>
            <a:off x="214282" y="1428736"/>
            <a:ext cx="8072494" cy="5045216"/>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a:solidFill>
                  <a:srgbClr val="0C0C0C"/>
                </a:solidFill>
              </a:rPr>
              <a:t>İthalatçı firma yurtdışından gerçekleştireceği ithalat işlemlerinde factoring şirketi‟nin kendisine garantör olması sayesinde,</a:t>
            </a:r>
            <a:endParaRPr/>
          </a:p>
          <a:p>
            <a:pPr marL="274320" lvl="0" indent="-274320" algn="l" rtl="0">
              <a:lnSpc>
                <a:spcPct val="100000"/>
              </a:lnSpc>
              <a:spcBef>
                <a:spcPts val="600"/>
              </a:spcBef>
              <a:spcAft>
                <a:spcPts val="0"/>
              </a:spcAft>
              <a:buSzPts val="1680"/>
              <a:buFont typeface="Noto Sans Symbols"/>
              <a:buChar char="▪"/>
            </a:pPr>
            <a:r>
              <a:rPr lang="tr-TR">
                <a:solidFill>
                  <a:srgbClr val="0C0C0C"/>
                </a:solidFill>
              </a:rPr>
              <a:t>Bankalar nezdindeki gayrinakdi kredi limitlerini doldurmadan yurtdışından vadeli ithalat yapma olanağına kavuşur.</a:t>
            </a:r>
            <a:endParaRPr/>
          </a:p>
          <a:p>
            <a:pPr marL="274320" lvl="0" indent="-274320" algn="l" rtl="0">
              <a:lnSpc>
                <a:spcPct val="100000"/>
              </a:lnSpc>
              <a:spcBef>
                <a:spcPts val="600"/>
              </a:spcBef>
              <a:spcAft>
                <a:spcPts val="0"/>
              </a:spcAft>
              <a:buSzPts val="1680"/>
              <a:buFont typeface="Noto Sans Symbols"/>
              <a:buChar char="▪"/>
            </a:pPr>
            <a:r>
              <a:rPr lang="tr-TR">
                <a:solidFill>
                  <a:srgbClr val="0C0C0C"/>
                </a:solidFill>
              </a:rPr>
              <a:t>Yurtdışından kendisine mal mukabili veya açık hesap satış yapmak istemeyen tedarikçilerinden ithalat yapma imkânına kavuşur.</a:t>
            </a:r>
            <a:endParaRPr/>
          </a:p>
          <a:p>
            <a:pPr marL="274320" lvl="0" indent="-274320" algn="l" rtl="0">
              <a:lnSpc>
                <a:spcPct val="100000"/>
              </a:lnSpc>
              <a:spcBef>
                <a:spcPts val="600"/>
              </a:spcBef>
              <a:spcAft>
                <a:spcPts val="0"/>
              </a:spcAft>
              <a:buSzPts val="1680"/>
              <a:buFont typeface="Noto Sans Symbols"/>
              <a:buChar char="▪"/>
            </a:pPr>
            <a:r>
              <a:rPr lang="tr-TR">
                <a:solidFill>
                  <a:srgbClr val="0C0C0C"/>
                </a:solidFill>
              </a:rPr>
              <a:t>Peşin yerine vadeli ve açık hesap ithalat yapma imkânı elde ettiği için yurtiçi piyasada rekabet gücü artar.</a:t>
            </a:r>
            <a:endParaRPr/>
          </a:p>
          <a:p>
            <a:pPr marL="274320" lvl="0" indent="-274320" algn="l" rtl="0">
              <a:lnSpc>
                <a:spcPct val="100000"/>
              </a:lnSpc>
              <a:spcBef>
                <a:spcPts val="600"/>
              </a:spcBef>
              <a:spcAft>
                <a:spcPts val="0"/>
              </a:spcAft>
              <a:buSzPts val="1680"/>
              <a:buFont typeface="Noto Sans Symbols"/>
              <a:buChar char="▪"/>
            </a:pPr>
            <a:r>
              <a:rPr lang="tr-TR">
                <a:solidFill>
                  <a:srgbClr val="0C0C0C"/>
                </a:solidFill>
              </a:rPr>
              <a:t>Akreditifli veya vesaik mukabili işlemlere göre çok daha düşük bir maliyetle ve daha az prosedürle ithalatlarını gerçekleştirme imkânına kavuşur.</a:t>
            </a:r>
            <a:endParaRPr>
              <a:solidFill>
                <a:srgbClr val="0C0C0C"/>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9"/>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0F243E"/>
              </a:buClr>
              <a:buSzPts val="2800"/>
              <a:buFont typeface="Arial"/>
              <a:buNone/>
            </a:pPr>
            <a:r>
              <a:rPr lang="tr-TR" sz="2800">
                <a:solidFill>
                  <a:srgbClr val="0F243E"/>
                </a:solidFill>
              </a:rPr>
              <a:t>FAKTORİNG İŞLEMİ YAPMAYA UYGUN BAŞLICA SEKTÖRLER</a:t>
            </a:r>
            <a:endParaRPr sz="2800">
              <a:solidFill>
                <a:srgbClr val="0F243E"/>
              </a:solidFill>
            </a:endParaRPr>
          </a:p>
        </p:txBody>
      </p:sp>
      <p:sp>
        <p:nvSpPr>
          <p:cNvPr id="364" name="Google Shape;364;p49"/>
          <p:cNvSpPr txBox="1">
            <a:spLocks noGrp="1"/>
          </p:cNvSpPr>
          <p:nvPr>
            <p:ph type="body" idx="1"/>
          </p:nvPr>
        </p:nvSpPr>
        <p:spPr>
          <a:xfrm>
            <a:off x="357158" y="1928802"/>
            <a:ext cx="7467600" cy="4730876"/>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i="1"/>
              <a:t>Beyaz ve kahverengi eşya</a:t>
            </a:r>
            <a:endParaRPr/>
          </a:p>
          <a:p>
            <a:pPr marL="274320" lvl="0" indent="-274320" algn="l" rtl="0">
              <a:lnSpc>
                <a:spcPct val="100000"/>
              </a:lnSpc>
              <a:spcBef>
                <a:spcPts val="600"/>
              </a:spcBef>
              <a:spcAft>
                <a:spcPts val="0"/>
              </a:spcAft>
              <a:buSzPts val="1680"/>
              <a:buFont typeface="Noto Sans Symbols"/>
              <a:buChar char="⮚"/>
            </a:pPr>
            <a:r>
              <a:rPr lang="tr-TR" i="1"/>
              <a:t>Dayanıklı tüketim malları</a:t>
            </a:r>
            <a:endParaRPr/>
          </a:p>
          <a:p>
            <a:pPr marL="274320" lvl="0" indent="-274320" algn="l" rtl="0">
              <a:lnSpc>
                <a:spcPct val="100000"/>
              </a:lnSpc>
              <a:spcBef>
                <a:spcPts val="600"/>
              </a:spcBef>
              <a:spcAft>
                <a:spcPts val="0"/>
              </a:spcAft>
              <a:buSzPts val="1680"/>
              <a:buFont typeface="Noto Sans Symbols"/>
              <a:buChar char="⮚"/>
            </a:pPr>
            <a:r>
              <a:rPr lang="tr-TR" i="1"/>
              <a:t>Demir-çelik, metalürji</a:t>
            </a:r>
            <a:endParaRPr/>
          </a:p>
          <a:p>
            <a:pPr marL="274320" lvl="0" indent="-274320" algn="l" rtl="0">
              <a:lnSpc>
                <a:spcPct val="100000"/>
              </a:lnSpc>
              <a:spcBef>
                <a:spcPts val="600"/>
              </a:spcBef>
              <a:spcAft>
                <a:spcPts val="0"/>
              </a:spcAft>
              <a:buSzPts val="1680"/>
              <a:buFont typeface="Noto Sans Symbols"/>
              <a:buChar char="⮚"/>
            </a:pPr>
            <a:r>
              <a:rPr lang="tr-TR" i="1"/>
              <a:t>Hediyelik eşya</a:t>
            </a:r>
            <a:endParaRPr/>
          </a:p>
          <a:p>
            <a:pPr marL="274320" lvl="0" indent="-274320" algn="l" rtl="0">
              <a:lnSpc>
                <a:spcPct val="100000"/>
              </a:lnSpc>
              <a:spcBef>
                <a:spcPts val="600"/>
              </a:spcBef>
              <a:spcAft>
                <a:spcPts val="0"/>
              </a:spcAft>
              <a:buSzPts val="1680"/>
              <a:buFont typeface="Noto Sans Symbols"/>
              <a:buChar char="⮚"/>
            </a:pPr>
            <a:r>
              <a:rPr lang="tr-TR" i="1"/>
              <a:t>Kırtasiye</a:t>
            </a:r>
            <a:endParaRPr/>
          </a:p>
          <a:p>
            <a:pPr marL="274320" lvl="0" indent="-274320" algn="l" rtl="0">
              <a:lnSpc>
                <a:spcPct val="100000"/>
              </a:lnSpc>
              <a:spcBef>
                <a:spcPts val="600"/>
              </a:spcBef>
              <a:spcAft>
                <a:spcPts val="0"/>
              </a:spcAft>
              <a:buSzPts val="1680"/>
              <a:buFont typeface="Noto Sans Symbols"/>
              <a:buChar char="⮚"/>
            </a:pPr>
            <a:r>
              <a:rPr lang="tr-TR" i="1"/>
              <a:t>Kuru ve konserve gıda</a:t>
            </a:r>
            <a:endParaRPr/>
          </a:p>
          <a:p>
            <a:pPr marL="274320" lvl="0" indent="-274320" algn="l" rtl="0">
              <a:lnSpc>
                <a:spcPct val="100000"/>
              </a:lnSpc>
              <a:spcBef>
                <a:spcPts val="600"/>
              </a:spcBef>
              <a:spcAft>
                <a:spcPts val="0"/>
              </a:spcAft>
              <a:buSzPts val="1680"/>
              <a:buFont typeface="Noto Sans Symbols"/>
              <a:buChar char="⮚"/>
            </a:pPr>
            <a:r>
              <a:rPr lang="tr-TR" i="1"/>
              <a:t>Otomotiv ve yan sanayii</a:t>
            </a:r>
            <a:endParaRPr i="1"/>
          </a:p>
          <a:p>
            <a:pPr marL="274320" lvl="0" indent="-274320" algn="l" rtl="0">
              <a:lnSpc>
                <a:spcPct val="100000"/>
              </a:lnSpc>
              <a:spcBef>
                <a:spcPts val="600"/>
              </a:spcBef>
              <a:spcAft>
                <a:spcPts val="0"/>
              </a:spcAft>
              <a:buSzPts val="1680"/>
              <a:buFont typeface="Noto Sans Symbols"/>
              <a:buChar char="⮚"/>
            </a:pPr>
            <a:r>
              <a:rPr lang="tr-TR" i="1"/>
              <a:t>Tekstil ve hazır giyim</a:t>
            </a:r>
            <a:endParaRPr/>
          </a:p>
          <a:p>
            <a:pPr marL="274320" lvl="0" indent="-274320" algn="l" rtl="0">
              <a:lnSpc>
                <a:spcPct val="100000"/>
              </a:lnSpc>
              <a:spcBef>
                <a:spcPts val="600"/>
              </a:spcBef>
              <a:spcAft>
                <a:spcPts val="0"/>
              </a:spcAft>
              <a:buSzPts val="1680"/>
              <a:buFont typeface="Noto Sans Symbols"/>
              <a:buChar char="⮚"/>
            </a:pPr>
            <a:r>
              <a:rPr lang="tr-TR" i="1"/>
              <a:t>Diğer uygun mal üreten sektörler sayılabilir.</a:t>
            </a:r>
            <a:endParaRPr i="1"/>
          </a:p>
        </p:txBody>
      </p:sp>
      <p:pic>
        <p:nvPicPr>
          <p:cNvPr id="365" name="Google Shape;365;p49" descr="25.jpg"/>
          <p:cNvPicPr preferRelativeResize="0"/>
          <p:nvPr/>
        </p:nvPicPr>
        <p:blipFill rotWithShape="1">
          <a:blip r:embed="rId3">
            <a:alphaModFix/>
          </a:blip>
          <a:srcRect/>
          <a:stretch/>
        </p:blipFill>
        <p:spPr>
          <a:xfrm>
            <a:off x="4643438" y="1928802"/>
            <a:ext cx="3000381" cy="300038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0"/>
          <p:cNvSpPr txBox="1">
            <a:spLocks noGrp="1"/>
          </p:cNvSpPr>
          <p:nvPr>
            <p:ph type="title"/>
          </p:nvPr>
        </p:nvSpPr>
        <p:spPr>
          <a:xfrm>
            <a:off x="457200" y="274638"/>
            <a:ext cx="7467600" cy="65403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66092"/>
              </a:buClr>
              <a:buSzPts val="3600"/>
              <a:buFont typeface="Arial"/>
              <a:buNone/>
            </a:pPr>
            <a:r>
              <a:rPr lang="tr-TR" sz="3600" b="1">
                <a:solidFill>
                  <a:srgbClr val="366092"/>
                </a:solidFill>
              </a:rPr>
              <a:t>FORFAITING</a:t>
            </a:r>
            <a:endParaRPr sz="3600" b="1">
              <a:solidFill>
                <a:srgbClr val="366092"/>
              </a:solidFill>
            </a:endParaRPr>
          </a:p>
        </p:txBody>
      </p:sp>
      <p:sp>
        <p:nvSpPr>
          <p:cNvPr id="371" name="Google Shape;371;p50"/>
          <p:cNvSpPr txBox="1">
            <a:spLocks noGrp="1"/>
          </p:cNvSpPr>
          <p:nvPr>
            <p:ph type="body" idx="1"/>
          </p:nvPr>
        </p:nvSpPr>
        <p:spPr>
          <a:xfrm>
            <a:off x="428596" y="1000108"/>
            <a:ext cx="7467600" cy="3214710"/>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680"/>
              <a:buFont typeface="Noto Sans Symbols"/>
              <a:buChar char="❖"/>
            </a:pPr>
            <a:r>
              <a:rPr lang="tr-TR" b="1"/>
              <a:t>Forfaiting</a:t>
            </a:r>
            <a:r>
              <a:rPr lang="tr-TR"/>
              <a:t>, ihracat-ithalat işlemlerinden doğan vadeli alacak ve borçların rücusuz olarak forfaiting kuruluşlarına (forfaiter) satılmasından doğan ve iskonto işlemi olarak tarif edilen bir finansman tekniğidir.</a:t>
            </a:r>
            <a:endParaRPr/>
          </a:p>
          <a:p>
            <a:pPr marL="274320" lvl="0" indent="-167640" algn="l" rtl="0">
              <a:lnSpc>
                <a:spcPct val="100000"/>
              </a:lnSpc>
              <a:spcBef>
                <a:spcPts val="600"/>
              </a:spcBef>
              <a:spcAft>
                <a:spcPts val="0"/>
              </a:spcAft>
              <a:buSzPts val="1680"/>
              <a:buFont typeface="Noto Sans Symbols"/>
              <a:buNone/>
            </a:pPr>
            <a:endParaRPr/>
          </a:p>
          <a:p>
            <a:pPr marL="274320" lvl="0" indent="-274320" algn="l" rtl="0">
              <a:lnSpc>
                <a:spcPct val="100000"/>
              </a:lnSpc>
              <a:spcBef>
                <a:spcPts val="600"/>
              </a:spcBef>
              <a:spcAft>
                <a:spcPts val="0"/>
              </a:spcAft>
              <a:buSzPts val="1680"/>
              <a:buFont typeface="Noto Sans Symbols"/>
              <a:buChar char="❖"/>
            </a:pPr>
            <a:r>
              <a:rPr lang="tr-TR"/>
              <a:t>Uzun vadeli ve kredili ihracat-ithalat işlemlerine yönelik bir finans enstrümanı olarak bilinen “forfaiting” dünyada genellikle yatırım malları için kullanılır.</a:t>
            </a:r>
            <a:endParaRPr/>
          </a:p>
        </p:txBody>
      </p:sp>
      <p:pic>
        <p:nvPicPr>
          <p:cNvPr id="372" name="Google Shape;372;p50" descr="26.png"/>
          <p:cNvPicPr preferRelativeResize="0"/>
          <p:nvPr/>
        </p:nvPicPr>
        <p:blipFill rotWithShape="1">
          <a:blip r:embed="rId3">
            <a:alphaModFix/>
          </a:blip>
          <a:srcRect/>
          <a:stretch/>
        </p:blipFill>
        <p:spPr>
          <a:xfrm>
            <a:off x="1928794" y="4214818"/>
            <a:ext cx="5576643" cy="264318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1"/>
          <p:cNvSpPr txBox="1">
            <a:spLocks noGrp="1"/>
          </p:cNvSpPr>
          <p:nvPr>
            <p:ph type="body" idx="1"/>
          </p:nvPr>
        </p:nvSpPr>
        <p:spPr>
          <a:xfrm>
            <a:off x="500034" y="714356"/>
            <a:ext cx="7467600" cy="5857916"/>
          </a:xfrm>
          <a:prstGeom prst="rect">
            <a:avLst/>
          </a:prstGeom>
          <a:noFill/>
          <a:ln w="38100" cap="flat" cmpd="sng">
            <a:solidFill>
              <a:srgbClr val="002060"/>
            </a:solidFill>
            <a:prstDash val="lgDashDot"/>
            <a:round/>
            <a:headEnd type="none" w="sm" len="sm"/>
            <a:tailEnd type="none" w="sm" len="sm"/>
          </a:ln>
        </p:spPr>
        <p:txBody>
          <a:bodyPr spcFirstLastPara="1" wrap="square" lIns="91425" tIns="45700" rIns="91425" bIns="45700" anchor="t" anchorCtr="0">
            <a:noAutofit/>
          </a:bodyPr>
          <a:lstStyle/>
          <a:p>
            <a:pPr marL="274320" lvl="0" indent="-167640" algn="l" rtl="0">
              <a:lnSpc>
                <a:spcPct val="100000"/>
              </a:lnSpc>
              <a:spcBef>
                <a:spcPts val="0"/>
              </a:spcBef>
              <a:spcAft>
                <a:spcPts val="0"/>
              </a:spcAft>
              <a:buSzPts val="1680"/>
              <a:buNone/>
            </a:pPr>
            <a:endParaRPr/>
          </a:p>
          <a:p>
            <a:pPr marL="274320" lvl="0" indent="-274320" algn="l" rtl="0">
              <a:lnSpc>
                <a:spcPct val="100000"/>
              </a:lnSpc>
              <a:spcBef>
                <a:spcPts val="600"/>
              </a:spcBef>
              <a:spcAft>
                <a:spcPts val="0"/>
              </a:spcAft>
              <a:buSzPts val="1680"/>
              <a:buChar char="?"/>
            </a:pPr>
            <a:r>
              <a:rPr lang="tr-TR"/>
              <a:t>Forfaiting’de vade 3 aydan başlayarak 10 yıla kadar uzamakta olup, süresi; ihracat-ithalat konusu ürüne, ihracat yapılan veya ithalatı yapan ülkeye ve dünya ekonomilerine göre belirlenir.</a:t>
            </a:r>
            <a:endParaRPr/>
          </a:p>
          <a:p>
            <a:pPr marL="274320" lvl="0" indent="-274320" algn="l" rtl="0">
              <a:lnSpc>
                <a:spcPct val="100000"/>
              </a:lnSpc>
              <a:spcBef>
                <a:spcPts val="600"/>
              </a:spcBef>
              <a:spcAft>
                <a:spcPts val="0"/>
              </a:spcAft>
              <a:buSzPts val="1680"/>
              <a:buChar char="?"/>
            </a:pPr>
            <a:r>
              <a:rPr lang="tr-TR"/>
              <a:t>Forfaiting, özellikle mal ve hizmet ihracatından doğan ve belirli bir ödeme planına göre tahsil edilebilecek olan alacakların bir banka ya da bu alanda uzmanlaşmış bir finansman kurumu tarafından satın alınması olarak tanımlanabilmektedir.</a:t>
            </a:r>
            <a:endParaRPr/>
          </a:p>
          <a:p>
            <a:pPr marL="274320" lvl="0" indent="-274320" algn="l" rtl="0">
              <a:lnSpc>
                <a:spcPct val="100000"/>
              </a:lnSpc>
              <a:spcBef>
                <a:spcPts val="600"/>
              </a:spcBef>
              <a:spcAft>
                <a:spcPts val="0"/>
              </a:spcAft>
              <a:buSzPts val="1680"/>
              <a:buChar char="?"/>
            </a:pPr>
            <a:r>
              <a:rPr lang="tr-TR"/>
              <a:t>Forfaiting işleminde genelde ithalatçının borcu karşılığında ihracatçıya verdiği emre yazılı senet ve poliçeler kullanılmakta, işlem gerçekleştikten sonra ihracatçının hiçbir yükümlülüğü kalmamaktadır.</a:t>
            </a:r>
            <a:endParaRPr/>
          </a:p>
          <a:p>
            <a:pPr marL="274320" lvl="0" indent="-167640" algn="l" rtl="0">
              <a:lnSpc>
                <a:spcPct val="100000"/>
              </a:lnSpc>
              <a:spcBef>
                <a:spcPts val="600"/>
              </a:spcBef>
              <a:spcAft>
                <a:spcPts val="0"/>
              </a:spcAft>
              <a:buSzPts val="1680"/>
              <a:buFont typeface="Noto Sans Symbols"/>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2"/>
          <p:cNvSpPr txBox="1">
            <a:spLocks noGrp="1"/>
          </p:cNvSpPr>
          <p:nvPr>
            <p:ph type="title"/>
          </p:nvPr>
        </p:nvSpPr>
        <p:spPr>
          <a:xfrm>
            <a:off x="457200" y="274638"/>
            <a:ext cx="7467600" cy="65403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17365D"/>
              </a:buClr>
              <a:buSzPts val="2800"/>
              <a:buFont typeface="Arial"/>
              <a:buNone/>
            </a:pPr>
            <a:r>
              <a:rPr lang="tr-TR" sz="2800" b="1">
                <a:solidFill>
                  <a:srgbClr val="17365D"/>
                </a:solidFill>
              </a:rPr>
              <a:t>İHRACATÇI AÇISINDAN AVANTAJLARI</a:t>
            </a:r>
            <a:endParaRPr sz="2800">
              <a:solidFill>
                <a:srgbClr val="17365D"/>
              </a:solidFill>
            </a:endParaRPr>
          </a:p>
        </p:txBody>
      </p:sp>
      <p:sp>
        <p:nvSpPr>
          <p:cNvPr id="383" name="Google Shape;383;p52"/>
          <p:cNvSpPr txBox="1">
            <a:spLocks noGrp="1"/>
          </p:cNvSpPr>
          <p:nvPr>
            <p:ph type="body" idx="1"/>
          </p:nvPr>
        </p:nvSpPr>
        <p:spPr>
          <a:xfrm>
            <a:off x="457200" y="1600200"/>
            <a:ext cx="5829312"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960"/>
              <a:buFont typeface="Noto Sans Symbols"/>
              <a:buChar char="▪"/>
            </a:pPr>
            <a:r>
              <a:rPr lang="tr-TR" sz="2800" i="1"/>
              <a:t>İhracatçının likiditesinin artmasını sağlar.</a:t>
            </a:r>
            <a:endParaRPr/>
          </a:p>
          <a:p>
            <a:pPr marL="274320" lvl="0" indent="-274320" algn="l" rtl="0">
              <a:lnSpc>
                <a:spcPct val="100000"/>
              </a:lnSpc>
              <a:spcBef>
                <a:spcPts val="600"/>
              </a:spcBef>
              <a:spcAft>
                <a:spcPts val="0"/>
              </a:spcAft>
              <a:buSzPts val="1960"/>
              <a:buFont typeface="Noto Sans Symbols"/>
              <a:buChar char="▪"/>
            </a:pPr>
            <a:r>
              <a:rPr lang="tr-TR" sz="2800" i="1"/>
              <a:t>İhracatçının kredi alabilme kapasitesi artar.</a:t>
            </a:r>
            <a:endParaRPr/>
          </a:p>
          <a:p>
            <a:pPr marL="274320" lvl="0" indent="-274320" algn="l" rtl="0">
              <a:lnSpc>
                <a:spcPct val="100000"/>
              </a:lnSpc>
              <a:spcBef>
                <a:spcPts val="600"/>
              </a:spcBef>
              <a:spcAft>
                <a:spcPts val="0"/>
              </a:spcAft>
              <a:buSzPts val="1960"/>
              <a:buFont typeface="Noto Sans Symbols"/>
              <a:buChar char="▪"/>
            </a:pPr>
            <a:r>
              <a:rPr lang="tr-TR" sz="2800" i="1"/>
              <a:t>Riski bulunmamaktadır.</a:t>
            </a:r>
            <a:endParaRPr/>
          </a:p>
          <a:p>
            <a:pPr marL="274320" lvl="0" indent="-274320" algn="l" rtl="0">
              <a:lnSpc>
                <a:spcPct val="100000"/>
              </a:lnSpc>
              <a:spcBef>
                <a:spcPts val="600"/>
              </a:spcBef>
              <a:spcAft>
                <a:spcPts val="0"/>
              </a:spcAft>
              <a:buSzPts val="1960"/>
              <a:buFont typeface="Noto Sans Symbols"/>
              <a:buChar char="▪"/>
            </a:pPr>
            <a:r>
              <a:rPr lang="tr-TR" sz="2800" i="1"/>
              <a:t>Vadeli satıştan dolayı herhangi bir tahsil ve takip sorunu ile bunlara ait masraf bulunmamaktadır.</a:t>
            </a:r>
            <a:endParaRPr/>
          </a:p>
          <a:p>
            <a:pPr marL="274320" lvl="0" indent="-274320" algn="l" rtl="0">
              <a:lnSpc>
                <a:spcPct val="100000"/>
              </a:lnSpc>
              <a:spcBef>
                <a:spcPts val="600"/>
              </a:spcBef>
              <a:spcAft>
                <a:spcPts val="0"/>
              </a:spcAft>
              <a:buSzPts val="1960"/>
              <a:buFont typeface="Noto Sans Symbols"/>
              <a:buChar char="▪"/>
            </a:pPr>
            <a:r>
              <a:rPr lang="tr-TR" sz="2800" i="1"/>
              <a:t>İhracatçının rekabet gücünü artırır. </a:t>
            </a:r>
            <a:endParaRPr/>
          </a:p>
          <a:p>
            <a:pPr marL="274320" lvl="0" indent="-167640" algn="l" rtl="0">
              <a:lnSpc>
                <a:spcPct val="100000"/>
              </a:lnSpc>
              <a:spcBef>
                <a:spcPts val="600"/>
              </a:spcBef>
              <a:spcAft>
                <a:spcPts val="0"/>
              </a:spcAft>
              <a:buSzPts val="1680"/>
              <a:buNone/>
            </a:pPr>
            <a:endParaRPr/>
          </a:p>
        </p:txBody>
      </p:sp>
      <p:pic>
        <p:nvPicPr>
          <p:cNvPr id="384" name="Google Shape;384;p52" descr="27.png"/>
          <p:cNvPicPr preferRelativeResize="0"/>
          <p:nvPr/>
        </p:nvPicPr>
        <p:blipFill rotWithShape="1">
          <a:blip r:embed="rId3">
            <a:alphaModFix/>
          </a:blip>
          <a:srcRect/>
          <a:stretch/>
        </p:blipFill>
        <p:spPr>
          <a:xfrm>
            <a:off x="5929322" y="1928802"/>
            <a:ext cx="2286016" cy="228601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3"/>
          <p:cNvSpPr txBox="1">
            <a:spLocks noGrp="1"/>
          </p:cNvSpPr>
          <p:nvPr>
            <p:ph type="title"/>
          </p:nvPr>
        </p:nvSpPr>
        <p:spPr>
          <a:xfrm>
            <a:off x="457200" y="274638"/>
            <a:ext cx="7467600" cy="868346"/>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2800"/>
              <a:buFont typeface="Arial"/>
              <a:buNone/>
            </a:pPr>
            <a:r>
              <a:rPr lang="tr-TR" sz="2800" b="1"/>
              <a:t>İTHALATÇI AÇISINDAN AVANTAJLARI</a:t>
            </a:r>
            <a:endParaRPr sz="2800"/>
          </a:p>
        </p:txBody>
      </p:sp>
      <p:sp>
        <p:nvSpPr>
          <p:cNvPr id="390" name="Google Shape;390;p53"/>
          <p:cNvSpPr txBox="1">
            <a:spLocks noGrp="1"/>
          </p:cNvSpPr>
          <p:nvPr>
            <p:ph type="body" idx="1"/>
          </p:nvPr>
        </p:nvSpPr>
        <p:spPr>
          <a:xfrm>
            <a:off x="2643174" y="1571612"/>
            <a:ext cx="6067444" cy="4873752"/>
          </a:xfrm>
          <a:prstGeom prst="rect">
            <a:avLst/>
          </a:prstGeom>
          <a:noFill/>
          <a:ln>
            <a:noFill/>
          </a:ln>
        </p:spPr>
        <p:txBody>
          <a:bodyPr spcFirstLastPara="1" wrap="square" lIns="91425" tIns="45700" rIns="91425" bIns="45700" anchor="t" anchorCtr="0">
            <a:noAutofit/>
          </a:bodyPr>
          <a:lstStyle/>
          <a:p>
            <a:pPr marL="274320" lvl="0" indent="-274320" algn="l" rtl="0">
              <a:lnSpc>
                <a:spcPct val="100000"/>
              </a:lnSpc>
              <a:spcBef>
                <a:spcPts val="0"/>
              </a:spcBef>
              <a:spcAft>
                <a:spcPts val="0"/>
              </a:spcAft>
              <a:buSzPts val="1960"/>
              <a:buChar char="?"/>
            </a:pPr>
            <a:r>
              <a:rPr lang="tr-TR" sz="2800" i="1"/>
              <a:t>İthalatçı firma, maliyetini önceden ve kesin olarak bilme avantajına sahiptir.</a:t>
            </a:r>
            <a:endParaRPr/>
          </a:p>
          <a:p>
            <a:pPr marL="274320" lvl="0" indent="-149860" algn="l" rtl="0">
              <a:lnSpc>
                <a:spcPct val="100000"/>
              </a:lnSpc>
              <a:spcBef>
                <a:spcPts val="600"/>
              </a:spcBef>
              <a:spcAft>
                <a:spcPts val="0"/>
              </a:spcAft>
              <a:buSzPts val="1960"/>
              <a:buNone/>
            </a:pPr>
            <a:endParaRPr sz="2800" i="1"/>
          </a:p>
          <a:p>
            <a:pPr marL="274320" lvl="0" indent="-274320" algn="l" rtl="0">
              <a:lnSpc>
                <a:spcPct val="100000"/>
              </a:lnSpc>
              <a:spcBef>
                <a:spcPts val="600"/>
              </a:spcBef>
              <a:spcAft>
                <a:spcPts val="0"/>
              </a:spcAft>
              <a:buSzPts val="1960"/>
              <a:buChar char="?"/>
            </a:pPr>
            <a:r>
              <a:rPr lang="tr-TR" sz="2800" i="1"/>
              <a:t>Satıcının riskten korunduğunu bilmesi, ithalatçı firmaya pazarlık avantajı sağlar.</a:t>
            </a:r>
            <a:endParaRPr/>
          </a:p>
          <a:p>
            <a:pPr marL="274320" lvl="0" indent="-149860" algn="l" rtl="0">
              <a:lnSpc>
                <a:spcPct val="100000"/>
              </a:lnSpc>
              <a:spcBef>
                <a:spcPts val="600"/>
              </a:spcBef>
              <a:spcAft>
                <a:spcPts val="0"/>
              </a:spcAft>
              <a:buSzPts val="1960"/>
              <a:buNone/>
            </a:pPr>
            <a:endParaRPr sz="2800" i="1"/>
          </a:p>
          <a:p>
            <a:pPr marL="274320" lvl="0" indent="-274320" algn="l" rtl="0">
              <a:lnSpc>
                <a:spcPct val="100000"/>
              </a:lnSpc>
              <a:spcBef>
                <a:spcPts val="600"/>
              </a:spcBef>
              <a:spcAft>
                <a:spcPts val="0"/>
              </a:spcAft>
              <a:buSzPts val="1960"/>
              <a:buChar char="?"/>
            </a:pPr>
            <a:r>
              <a:rPr lang="tr-TR" sz="2800" i="1"/>
              <a:t>Gayrinakdi kredi kullanmış olduğundan nakdi kredi kullanma imkanını saklı tutar.</a:t>
            </a:r>
            <a:endParaRPr/>
          </a:p>
          <a:p>
            <a:pPr marL="274320" lvl="0" indent="-167640" algn="l" rtl="0">
              <a:lnSpc>
                <a:spcPct val="100000"/>
              </a:lnSpc>
              <a:spcBef>
                <a:spcPts val="600"/>
              </a:spcBef>
              <a:spcAft>
                <a:spcPts val="0"/>
              </a:spcAft>
              <a:buSzPts val="1680"/>
              <a:buNone/>
            </a:pPr>
            <a:endParaRPr/>
          </a:p>
        </p:txBody>
      </p:sp>
      <p:pic>
        <p:nvPicPr>
          <p:cNvPr id="391" name="Google Shape;391;p53" descr="27.png"/>
          <p:cNvPicPr preferRelativeResize="0"/>
          <p:nvPr/>
        </p:nvPicPr>
        <p:blipFill rotWithShape="1">
          <a:blip r:embed="rId3">
            <a:alphaModFix/>
          </a:blip>
          <a:srcRect/>
          <a:stretch/>
        </p:blipFill>
        <p:spPr>
          <a:xfrm>
            <a:off x="285720" y="2500306"/>
            <a:ext cx="2286016" cy="228601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54"/>
          <p:cNvSpPr txBox="1">
            <a:spLocks noGrp="1"/>
          </p:cNvSpPr>
          <p:nvPr>
            <p:ph type="title"/>
          </p:nvPr>
        </p:nvSpPr>
        <p:spPr>
          <a:xfrm>
            <a:off x="457200" y="274638"/>
            <a:ext cx="7615262" cy="108266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17365D"/>
              </a:buClr>
              <a:buSzPts val="2400"/>
              <a:buFont typeface="Arial"/>
              <a:buNone/>
            </a:pPr>
            <a:r>
              <a:rPr lang="tr-TR" sz="2400">
                <a:solidFill>
                  <a:srgbClr val="17365D"/>
                </a:solidFill>
              </a:rPr>
              <a:t>FORFAİTİNG İŞLEMLERİNDE YER ALAN TARAFLAR ŞUNLARDIR:</a:t>
            </a:r>
            <a:endParaRPr sz="2400">
              <a:solidFill>
                <a:srgbClr val="17365D"/>
              </a:solidFill>
            </a:endParaRPr>
          </a:p>
        </p:txBody>
      </p:sp>
      <p:sp>
        <p:nvSpPr>
          <p:cNvPr id="397" name="Google Shape;397;p54"/>
          <p:cNvSpPr/>
          <p:nvPr/>
        </p:nvSpPr>
        <p:spPr>
          <a:xfrm>
            <a:off x="1428728" y="1714488"/>
            <a:ext cx="5715040" cy="4286280"/>
          </a:xfrm>
          <a:prstGeom prst="horizontalScroll">
            <a:avLst>
              <a:gd name="adj" fmla="val 12500"/>
            </a:avLst>
          </a:prstGeom>
          <a:solidFill>
            <a:schemeClr val="lt1"/>
          </a:solid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457200" marR="0" lvl="0" indent="-457200" algn="l" rtl="0">
              <a:lnSpc>
                <a:spcPct val="100000"/>
              </a:lnSpc>
              <a:spcBef>
                <a:spcPts val="0"/>
              </a:spcBef>
              <a:spcAft>
                <a:spcPts val="0"/>
              </a:spcAft>
              <a:buClr>
                <a:schemeClr val="dk1"/>
              </a:buClr>
              <a:buSzPts val="2800"/>
              <a:buFont typeface="Arial"/>
              <a:buAutoNum type="arabicPeriod"/>
            </a:pPr>
            <a:r>
              <a:rPr lang="tr-TR" sz="2800" b="0" i="1" u="none" strike="noStrike" cap="none">
                <a:solidFill>
                  <a:schemeClr val="dk1"/>
                </a:solidFill>
                <a:latin typeface="Times New Roman"/>
                <a:ea typeface="Times New Roman"/>
                <a:cs typeface="Times New Roman"/>
                <a:sym typeface="Times New Roman"/>
              </a:rPr>
              <a:t>İhracatçı işletme (forfaitist)</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Arial"/>
              <a:buAutoNum type="arabicPeriod"/>
            </a:pPr>
            <a:r>
              <a:rPr lang="tr-TR" sz="2800" b="0" i="1" u="none" strike="noStrike" cap="none">
                <a:solidFill>
                  <a:schemeClr val="dk1"/>
                </a:solidFill>
                <a:latin typeface="Times New Roman"/>
                <a:ea typeface="Times New Roman"/>
                <a:cs typeface="Times New Roman"/>
                <a:sym typeface="Times New Roman"/>
              </a:rPr>
              <a:t>Forfaiter</a:t>
            </a:r>
            <a:endParaRPr sz="2800" b="0" i="1" u="none" strike="noStrike" cap="none">
              <a:solidFill>
                <a:schemeClr val="dk1"/>
              </a:solidFill>
              <a:latin typeface="Times New Roman"/>
              <a:ea typeface="Times New Roman"/>
              <a:cs typeface="Times New Roman"/>
              <a:sym typeface="Times New Roman"/>
            </a:endParaRPr>
          </a:p>
          <a:p>
            <a:pPr marL="457200" marR="0" lvl="0" indent="-457200" algn="l" rtl="0">
              <a:lnSpc>
                <a:spcPct val="100000"/>
              </a:lnSpc>
              <a:spcBef>
                <a:spcPts val="0"/>
              </a:spcBef>
              <a:spcAft>
                <a:spcPts val="0"/>
              </a:spcAft>
              <a:buClr>
                <a:schemeClr val="dk1"/>
              </a:buClr>
              <a:buSzPts val="2800"/>
              <a:buFont typeface="Arial"/>
              <a:buAutoNum type="arabicPeriod"/>
            </a:pPr>
            <a:r>
              <a:rPr lang="tr-TR" sz="2800" b="0" i="1" u="none" strike="noStrike" cap="none">
                <a:solidFill>
                  <a:schemeClr val="dk1"/>
                </a:solidFill>
                <a:latin typeface="Times New Roman"/>
                <a:ea typeface="Times New Roman"/>
                <a:cs typeface="Times New Roman"/>
                <a:sym typeface="Times New Roman"/>
              </a:rPr>
              <a:t>İthalatçı İşletme</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Arial"/>
              <a:buAutoNum type="arabicPeriod"/>
            </a:pPr>
            <a:r>
              <a:rPr lang="tr-TR" sz="2800" b="0" i="1" u="none" strike="noStrike" cap="none">
                <a:solidFill>
                  <a:schemeClr val="dk1"/>
                </a:solidFill>
                <a:latin typeface="Times New Roman"/>
                <a:ea typeface="Times New Roman"/>
                <a:cs typeface="Times New Roman"/>
                <a:sym typeface="Times New Roman"/>
              </a:rPr>
              <a:t>Garantör banka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45000"/>
          </a:blip>
          <a:stretch>
            <a:fillRect/>
          </a:stretch>
        </a:blipFill>
        <a:effectLst/>
      </p:bgPr>
    </p:bg>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642910" y="0"/>
            <a:ext cx="7467600" cy="71438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3200"/>
              <a:buFont typeface="Arial"/>
              <a:buNone/>
            </a:pPr>
            <a:r>
              <a:rPr lang="tr-TR" sz="3200">
                <a:solidFill>
                  <a:srgbClr val="C00000"/>
                </a:solidFill>
              </a:rPr>
              <a:t>FORFAİTİNG İŞLEMİNİN RİSKLERİ</a:t>
            </a:r>
            <a:endParaRPr sz="3200">
              <a:solidFill>
                <a:srgbClr val="C00000"/>
              </a:solidFill>
            </a:endParaRPr>
          </a:p>
        </p:txBody>
      </p:sp>
      <p:sp>
        <p:nvSpPr>
          <p:cNvPr id="403" name="Google Shape;403;p55"/>
          <p:cNvSpPr txBox="1">
            <a:spLocks noGrp="1"/>
          </p:cNvSpPr>
          <p:nvPr>
            <p:ph type="body" idx="1"/>
          </p:nvPr>
        </p:nvSpPr>
        <p:spPr>
          <a:xfrm>
            <a:off x="357158" y="1071546"/>
            <a:ext cx="8001056" cy="540240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Font typeface="Noto Sans Symbols"/>
              <a:buChar char="▪"/>
            </a:pPr>
            <a:r>
              <a:rPr lang="tr-TR" b="1" u="sng">
                <a:solidFill>
                  <a:srgbClr val="17365D"/>
                </a:solidFill>
              </a:rPr>
              <a:t>Politik Risk: </a:t>
            </a:r>
            <a:r>
              <a:rPr lang="tr-TR"/>
              <a:t>Borçlunun bulunduğu az gelişmiş, politik durumunu(savaş, devrim veya sosyal) karışık olan ülkelerde risk daha fazladır.</a:t>
            </a:r>
            <a:endParaRPr/>
          </a:p>
          <a:p>
            <a:pPr marL="274320" lvl="0" indent="-274320" algn="l" rtl="0">
              <a:lnSpc>
                <a:spcPct val="90000"/>
              </a:lnSpc>
              <a:spcBef>
                <a:spcPts val="600"/>
              </a:spcBef>
              <a:spcAft>
                <a:spcPts val="0"/>
              </a:spcAft>
              <a:buSzPts val="1680"/>
              <a:buFont typeface="Noto Sans Symbols"/>
              <a:buChar char="▪"/>
            </a:pPr>
            <a:r>
              <a:rPr lang="tr-TR" b="1" u="sng">
                <a:solidFill>
                  <a:srgbClr val="17365D"/>
                </a:solidFill>
              </a:rPr>
              <a:t>Transfer Riski: </a:t>
            </a:r>
            <a:r>
              <a:rPr lang="tr-TR"/>
              <a:t>Borçlunun, borç ödemesini yapmasına rağmen tahsil edecek olan tarafın ülkesinde uygulanan kambiyo sınırlamaları ve döviz yetersizliği nedeniyle borçlunun transfer işleminin gerçekleşmemesine neden olur.</a:t>
            </a:r>
            <a:endParaRPr/>
          </a:p>
          <a:p>
            <a:pPr marL="274320" lvl="0" indent="-274320" algn="l" rtl="0">
              <a:lnSpc>
                <a:spcPct val="90000"/>
              </a:lnSpc>
              <a:spcBef>
                <a:spcPts val="600"/>
              </a:spcBef>
              <a:spcAft>
                <a:spcPts val="0"/>
              </a:spcAft>
              <a:buSzPts val="1680"/>
              <a:buFont typeface="Noto Sans Symbols"/>
              <a:buChar char="▪"/>
            </a:pPr>
            <a:r>
              <a:rPr lang="tr-TR" b="1" u="sng">
                <a:solidFill>
                  <a:srgbClr val="17365D"/>
                </a:solidFill>
              </a:rPr>
              <a:t>Döviz Kuru Riski: </a:t>
            </a:r>
            <a:r>
              <a:rPr lang="tr-TR"/>
              <a:t>Başka ülke para cinsinden bir sözleşme yapılmış ise kurların ani değişmesi satıcıyı zarara uğratacaktır.</a:t>
            </a:r>
            <a:endParaRPr/>
          </a:p>
          <a:p>
            <a:pPr marL="274320" lvl="0" indent="-274320" algn="l" rtl="0">
              <a:lnSpc>
                <a:spcPct val="90000"/>
              </a:lnSpc>
              <a:spcBef>
                <a:spcPts val="600"/>
              </a:spcBef>
              <a:spcAft>
                <a:spcPts val="0"/>
              </a:spcAft>
              <a:buSzPts val="1680"/>
              <a:buFont typeface="Noto Sans Symbols"/>
              <a:buChar char="▪"/>
            </a:pPr>
            <a:r>
              <a:rPr lang="tr-TR" b="1" u="sng">
                <a:solidFill>
                  <a:srgbClr val="17365D"/>
                </a:solidFill>
              </a:rPr>
              <a:t>Ticari Risk: </a:t>
            </a:r>
            <a:r>
              <a:rPr lang="tr-TR"/>
              <a:t>Borçlunun ödeme güçlüğü çekmesi ya da kasıtlı olarak borcunu ödememesidir.</a:t>
            </a:r>
            <a:endParaRPr/>
          </a:p>
          <a:p>
            <a:pPr marL="274320" lvl="0" indent="-274320" algn="l" rtl="0">
              <a:lnSpc>
                <a:spcPct val="90000"/>
              </a:lnSpc>
              <a:spcBef>
                <a:spcPts val="600"/>
              </a:spcBef>
              <a:spcAft>
                <a:spcPts val="0"/>
              </a:spcAft>
              <a:buSzPts val="1680"/>
              <a:buFont typeface="Noto Sans Symbols"/>
              <a:buChar char="▪"/>
            </a:pPr>
            <a:r>
              <a:rPr lang="tr-TR" b="1" u="sng">
                <a:solidFill>
                  <a:srgbClr val="17365D"/>
                </a:solidFill>
              </a:rPr>
              <a:t>Faiz Oranı Riski: </a:t>
            </a:r>
            <a:r>
              <a:rPr lang="tr-TR"/>
              <a:t>Faizlerin dalgalanması sonucunda Forfaiting işleminin borçlular ve forfaiter açısından riskini arttırıp ya da azaltmaktadır.</a:t>
            </a:r>
            <a:endParaRPr/>
          </a:p>
          <a:p>
            <a:pPr marL="274320" lvl="0" indent="-167640" algn="l" rtl="0">
              <a:lnSpc>
                <a:spcPct val="90000"/>
              </a:lnSpc>
              <a:spcBef>
                <a:spcPts val="600"/>
              </a:spcBef>
              <a:spcAft>
                <a:spcPts val="0"/>
              </a:spcAft>
              <a:buSzPts val="1680"/>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6"/>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3000"/>
              <a:buFont typeface="Arial"/>
              <a:buNone/>
            </a:pPr>
            <a:endParaRPr/>
          </a:p>
        </p:txBody>
      </p:sp>
      <p:pic>
        <p:nvPicPr>
          <p:cNvPr id="409" name="Google Shape;409;p56" descr="31.jpg"/>
          <p:cNvPicPr preferRelativeResize="0">
            <a:picLocks noGrp="1"/>
          </p:cNvPicPr>
          <p:nvPr>
            <p:ph type="body" idx="1"/>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7"/>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F243E"/>
              </a:buClr>
              <a:buSzPts val="4400"/>
              <a:buFont typeface="Arial"/>
              <a:buNone/>
            </a:pPr>
            <a:r>
              <a:rPr lang="tr-TR" sz="4400">
                <a:solidFill>
                  <a:srgbClr val="0F243E"/>
                </a:solidFill>
              </a:rPr>
              <a:t>KAYNAKÇA:</a:t>
            </a:r>
            <a:endParaRPr sz="4400">
              <a:solidFill>
                <a:srgbClr val="0F243E"/>
              </a:solidFill>
            </a:endParaRPr>
          </a:p>
        </p:txBody>
      </p:sp>
      <p:sp>
        <p:nvSpPr>
          <p:cNvPr id="415" name="Google Shape;415;p57"/>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1260"/>
              <a:buFont typeface="Arial"/>
              <a:buAutoNum type="arabicPeriod"/>
            </a:pPr>
            <a:r>
              <a:rPr lang="tr-TR" sz="1800"/>
              <a:t>Kambiyo İşlemleri ve Bankacılık (Öğr.Gör. Celalettin CANTEKİN)</a:t>
            </a:r>
            <a:endParaRPr/>
          </a:p>
          <a:p>
            <a:pPr marL="342900" lvl="0" indent="-342900" algn="l" rtl="0">
              <a:lnSpc>
                <a:spcPct val="100000"/>
              </a:lnSpc>
              <a:spcBef>
                <a:spcPts val="600"/>
              </a:spcBef>
              <a:spcAft>
                <a:spcPts val="0"/>
              </a:spcAft>
              <a:buSzPts val="1260"/>
              <a:buFont typeface="Arial"/>
              <a:buAutoNum type="arabicPeriod"/>
            </a:pPr>
            <a:r>
              <a:rPr lang="tr-TR" sz="1800"/>
              <a:t>Dış Ticaret İşlemleri Yönetimi (Yaser  GÜRSOY)</a:t>
            </a:r>
            <a:endParaRPr sz="1800"/>
          </a:p>
          <a:p>
            <a:pPr marL="342900" lvl="0" indent="-342900" algn="l" rtl="0">
              <a:lnSpc>
                <a:spcPct val="100000"/>
              </a:lnSpc>
              <a:spcBef>
                <a:spcPts val="600"/>
              </a:spcBef>
              <a:spcAft>
                <a:spcPts val="0"/>
              </a:spcAft>
              <a:buSzPts val="1260"/>
              <a:buFont typeface="Arial"/>
              <a:buAutoNum type="arabicPeriod"/>
            </a:pPr>
            <a:r>
              <a:rPr lang="tr-TR" sz="1800"/>
              <a:t>https://www.vakifbank.com.tr/forfaiting.aspx?pageID=393</a:t>
            </a:r>
            <a:endParaRPr/>
          </a:p>
          <a:p>
            <a:pPr marL="342900" lvl="0" indent="-342900" algn="l" rtl="0">
              <a:lnSpc>
                <a:spcPct val="100000"/>
              </a:lnSpc>
              <a:spcBef>
                <a:spcPts val="600"/>
              </a:spcBef>
              <a:spcAft>
                <a:spcPts val="0"/>
              </a:spcAft>
              <a:buSzPts val="1260"/>
              <a:buFont typeface="Arial"/>
              <a:buAutoNum type="arabicPeriod"/>
            </a:pPr>
            <a:r>
              <a:rPr lang="tr-TR" sz="1800"/>
              <a:t>http://www.alomaliye.com/2015/08/30/forfaiting-nedir/</a:t>
            </a:r>
            <a:endParaRPr/>
          </a:p>
          <a:p>
            <a:pPr marL="342900" lvl="0" indent="-342900" algn="l" rtl="0">
              <a:lnSpc>
                <a:spcPct val="100000"/>
              </a:lnSpc>
              <a:spcBef>
                <a:spcPts val="600"/>
              </a:spcBef>
              <a:spcAft>
                <a:spcPts val="0"/>
              </a:spcAft>
              <a:buSzPts val="1260"/>
              <a:buFont typeface="Arial"/>
              <a:buAutoNum type="arabicPeriod"/>
            </a:pPr>
            <a:r>
              <a:rPr lang="tr-TR" sz="1800"/>
              <a:t>https://www.hesapkurdu.com/faktoring/rehber/forfaiting-nedir</a:t>
            </a:r>
            <a:endParaRPr/>
          </a:p>
          <a:p>
            <a:pPr marL="342900" lvl="0" indent="-342900" algn="l" rtl="0">
              <a:lnSpc>
                <a:spcPct val="100000"/>
              </a:lnSpc>
              <a:spcBef>
                <a:spcPts val="600"/>
              </a:spcBef>
              <a:spcAft>
                <a:spcPts val="0"/>
              </a:spcAft>
              <a:buSzPts val="1260"/>
              <a:buFont typeface="Arial"/>
              <a:buAutoNum type="arabicPeriod"/>
            </a:pPr>
            <a:r>
              <a:rPr lang="tr-TR" sz="1800"/>
              <a:t>https://www.yatirimkredi.com/finansal-kiralama-leasing-nedir.html</a:t>
            </a:r>
            <a:endParaRPr/>
          </a:p>
          <a:p>
            <a:pPr marL="342900" lvl="0" indent="-342900" algn="l" rtl="0">
              <a:lnSpc>
                <a:spcPct val="100000"/>
              </a:lnSpc>
              <a:spcBef>
                <a:spcPts val="600"/>
              </a:spcBef>
              <a:spcAft>
                <a:spcPts val="0"/>
              </a:spcAft>
              <a:buSzPts val="1260"/>
              <a:buFont typeface="Arial"/>
              <a:buAutoNum type="arabicPeriod"/>
            </a:pPr>
            <a:r>
              <a:rPr lang="tr-TR" sz="1800"/>
              <a:t>http://www.fibafaktoring.com.tr/faktoring-nedir</a:t>
            </a:r>
            <a:endParaRPr/>
          </a:p>
          <a:p>
            <a:pPr marL="342900" lvl="0" indent="-342900" algn="l" rtl="0">
              <a:lnSpc>
                <a:spcPct val="100000"/>
              </a:lnSpc>
              <a:spcBef>
                <a:spcPts val="600"/>
              </a:spcBef>
              <a:spcAft>
                <a:spcPts val="0"/>
              </a:spcAft>
              <a:buSzPts val="1260"/>
              <a:buFont typeface="Arial"/>
              <a:buAutoNum type="arabicPeriod"/>
            </a:pPr>
            <a:r>
              <a:rPr lang="tr-TR" sz="1800"/>
              <a:t>http://archive.ismmmo.org.tr/</a:t>
            </a:r>
            <a:endParaRPr/>
          </a:p>
          <a:p>
            <a:pPr marL="342900" lvl="0" indent="-342900" algn="l" rtl="0">
              <a:lnSpc>
                <a:spcPct val="100000"/>
              </a:lnSpc>
              <a:spcBef>
                <a:spcPts val="600"/>
              </a:spcBef>
              <a:spcAft>
                <a:spcPts val="0"/>
              </a:spcAft>
              <a:buSzPts val="1260"/>
              <a:buFont typeface="Arial"/>
              <a:buAutoNum type="arabicPeriod"/>
            </a:pPr>
            <a:r>
              <a:rPr lang="tr-TR" sz="1800"/>
              <a:t>https://www.yatirimkredi.com/forfaiting-nedir.html</a:t>
            </a:r>
            <a:endParaRPr sz="1800"/>
          </a:p>
        </p:txBody>
      </p:sp>
    </p:spTree>
  </p:cSld>
  <p:clrMapOvr>
    <a:masterClrMapping/>
  </p:clrMapOvr>
</p:sld>
</file>

<file path=ppt/theme/theme1.xml><?xml version="1.0" encoding="utf-8"?>
<a:theme xmlns:a="http://schemas.openxmlformats.org/drawingml/2006/main" name="Cumba">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2852</Words>
  <Application>Microsoft Office PowerPoint</Application>
  <PresentationFormat>Ekran Gösterisi (4:3)</PresentationFormat>
  <Paragraphs>254</Paragraphs>
  <Slides>45</Slides>
  <Notes>45</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Cumba</vt:lpstr>
      <vt:lpstr>ONDOKUZ MAYIS ÜNİVERSİTESİ TERME MESLEK YÜKSEKOKULU DIŞ TİCARET PRG  DIŞ TİCARET İŞLEMLERİ MUHASEBESİ</vt:lpstr>
      <vt:lpstr>SUNUM İÇERİĞİ</vt:lpstr>
      <vt:lpstr>GİRİŞ</vt:lpstr>
      <vt:lpstr>PowerPoint Sunusu</vt:lpstr>
      <vt:lpstr>PowerPoint Sunusu</vt:lpstr>
      <vt:lpstr>PowerPoint Sunusu</vt:lpstr>
      <vt:lpstr>PowerPoint Sunusu</vt:lpstr>
      <vt:lpstr>PowerPoint Sunusu</vt:lpstr>
      <vt:lpstr>LEASİNG  (FİNANSAL KİRALAMA)</vt:lpstr>
      <vt:lpstr>PowerPoint Sunusu</vt:lpstr>
      <vt:lpstr>PowerPoint Sunusu</vt:lpstr>
      <vt:lpstr>PowerPoint Sunusu</vt:lpstr>
      <vt:lpstr>PowerPoint Sunusu</vt:lpstr>
      <vt:lpstr>LEASİNG’İN UNSURLARI</vt:lpstr>
      <vt:lpstr>PowerPoint Sunusu</vt:lpstr>
      <vt:lpstr>PowerPoint Sunusu</vt:lpstr>
      <vt:lpstr>MÜLKİYET DEVRİ;</vt:lpstr>
      <vt:lpstr>LEASİNG’E KONU OLABİLECEK MALLAR</vt:lpstr>
      <vt:lpstr>PowerPoint Sunusu</vt:lpstr>
      <vt:lpstr>PowerPoint Sunusu</vt:lpstr>
      <vt:lpstr>LEASİNG SİSTEMİNİN İŞLEYİŞİ;</vt:lpstr>
      <vt:lpstr>LEASİNG TÜRLERİ</vt:lpstr>
      <vt:lpstr>LEASİNG´İN EKONOMİK ETKİLERİ</vt:lpstr>
      <vt:lpstr>FAKTÖRİNG</vt:lpstr>
      <vt:lpstr>PowerPoint Sunusu</vt:lpstr>
      <vt:lpstr>FACTORİNG’İN FONKSİYONLARI</vt:lpstr>
      <vt:lpstr>FACTORİNG İŞLEYİŞİ</vt:lpstr>
      <vt:lpstr>FACTORİNG’İN MALİYETİ</vt:lpstr>
      <vt:lpstr>PowerPoint Sunusu</vt:lpstr>
      <vt:lpstr>FAKTÖRİNGİN TÜRLERİ  YURTİÇİ FAKTÖRİNG </vt:lpstr>
      <vt:lpstr>PowerPoint Sunusu</vt:lpstr>
      <vt:lpstr>YURTDIŞI FAKTORİNG</vt:lpstr>
      <vt:lpstr>İHRACAT FAKTORİNG</vt:lpstr>
      <vt:lpstr>İHRACAT FAKTORİNGİ YAPABİLECEK KURULUŞLAR</vt:lpstr>
      <vt:lpstr>İTHALAT FAKTORİNG</vt:lpstr>
      <vt:lpstr>İTHALAT FACTORİNGİ YOLUYLA SAĞLANACAK AVANTAJLAR</vt:lpstr>
      <vt:lpstr>FAKTORİNG İŞLEMİ YAPMAYA UYGUN BAŞLICA SEKTÖRLER</vt:lpstr>
      <vt:lpstr>FORFAITING</vt:lpstr>
      <vt:lpstr>PowerPoint Sunusu</vt:lpstr>
      <vt:lpstr>İHRACATÇI AÇISINDAN AVANTAJLARI</vt:lpstr>
      <vt:lpstr>İTHALATÇI AÇISINDAN AVANTAJLARI</vt:lpstr>
      <vt:lpstr>FORFAİTİNG İŞLEMLERİNDE YER ALAN TARAFLAR ŞUNLARDIR:</vt:lpstr>
      <vt:lpstr>FORFAİTİNG İŞLEMİNİN RİSKLERİ</vt:lpstr>
      <vt:lpstr>PowerPoint Sunusu</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ONDOKUZ MAYIS ÜNİVERSİTESİ TERME MESLEK YÜKSEKOKULU DIŞ TİCARET PRG  DIŞ TİCARET İŞLEMLERİ MUHASEBESİ</dc:title>
  <dc:creator>PRO2000</dc:creator>
  <cp:lastModifiedBy>PRO2000</cp:lastModifiedBy>
  <cp:revision>3</cp:revision>
  <dcterms:modified xsi:type="dcterms:W3CDTF">2020-01-13T10:54:29Z</dcterms:modified>
</cp:coreProperties>
</file>